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Comic Sans" charset="1" panose="03000702030302020204"/>
      <p:regular r:id="rId12"/>
    </p:embeddedFont>
    <p:embeddedFont>
      <p:font typeface="Comic Sans Bold" charset="1" panose="03000902030302020204"/>
      <p:regular r:id="rId13"/>
    </p:embeddedFont>
    <p:embeddedFont>
      <p:font typeface="Comic Sans Italics" charset="1" panose="03000702030302060204"/>
      <p:regular r:id="rId14"/>
    </p:embeddedFont>
    <p:embeddedFont>
      <p:font typeface="Comic Sans Bold Italics" charset="1" panose="03000902030302060204"/>
      <p:regular r:id="rId15"/>
    </p:embeddedFont>
    <p:embeddedFont>
      <p:font typeface="Cocomat Pro" charset="1" panose="00000500000000000000"/>
      <p:regular r:id="rId16"/>
    </p:embeddedFont>
    <p:embeddedFont>
      <p:font typeface="Cocomat Pro Bold" charset="1" panose="00000700000000000000"/>
      <p:regular r:id="rId17"/>
    </p:embeddedFont>
    <p:embeddedFont>
      <p:font typeface="Cocomat Pro Italics" charset="1" panose="00000500000000000000"/>
      <p:regular r:id="rId18"/>
    </p:embeddedFont>
    <p:embeddedFont>
      <p:font typeface="Cocomat Pro Bold Italics" charset="1" panose="00000700000000000000"/>
      <p:regular r:id="rId19"/>
    </p:embeddedFont>
    <p:embeddedFont>
      <p:font typeface="Cocomat Pro Thin" charset="1" panose="00000200000000000000"/>
      <p:regular r:id="rId20"/>
    </p:embeddedFont>
    <p:embeddedFont>
      <p:font typeface="Cocomat Pro Thin Italics" charset="1" panose="00000200000000000000"/>
      <p:regular r:id="rId21"/>
    </p:embeddedFont>
    <p:embeddedFont>
      <p:font typeface="Cocomat Pro Heavy" charset="1" panose="00000A00000000000000"/>
      <p:regular r:id="rId22"/>
    </p:embeddedFont>
    <p:embeddedFont>
      <p:font typeface="Cocomat Pro Heavy Italics" charset="1" panose="00000A00000000000000"/>
      <p:regular r:id="rId23"/>
    </p:embeddedFont>
    <p:embeddedFont>
      <p:font typeface="Montserrat" charset="1" panose="00000500000000000000"/>
      <p:regular r:id="rId24"/>
    </p:embeddedFont>
    <p:embeddedFont>
      <p:font typeface="Montserrat Bold" charset="1" panose="00000800000000000000"/>
      <p:regular r:id="rId25"/>
    </p:embeddedFont>
    <p:embeddedFont>
      <p:font typeface="Montserrat Italics" charset="1" panose="00000500000000000000"/>
      <p:regular r:id="rId26"/>
    </p:embeddedFont>
    <p:embeddedFont>
      <p:font typeface="Montserrat Bold Italics" charset="1" panose="00000800000000000000"/>
      <p:regular r:id="rId27"/>
    </p:embeddedFont>
    <p:embeddedFont>
      <p:font typeface="Montserrat Thin" charset="1" panose="00000300000000000000"/>
      <p:regular r:id="rId28"/>
    </p:embeddedFont>
    <p:embeddedFont>
      <p:font typeface="Montserrat Thin Italics" charset="1" panose="00000300000000000000"/>
      <p:regular r:id="rId29"/>
    </p:embeddedFont>
    <p:embeddedFont>
      <p:font typeface="Montserrat Extra-Light" charset="1" panose="00000300000000000000"/>
      <p:regular r:id="rId30"/>
    </p:embeddedFont>
    <p:embeddedFont>
      <p:font typeface="Montserrat Extra-Light Italics" charset="1" panose="00000300000000000000"/>
      <p:regular r:id="rId31"/>
    </p:embeddedFont>
    <p:embeddedFont>
      <p:font typeface="Montserrat Light" charset="1" panose="00000400000000000000"/>
      <p:regular r:id="rId32"/>
    </p:embeddedFont>
    <p:embeddedFont>
      <p:font typeface="Montserrat Light Italics" charset="1" panose="00000400000000000000"/>
      <p:regular r:id="rId33"/>
    </p:embeddedFont>
    <p:embeddedFont>
      <p:font typeface="Montserrat Medium" charset="1" panose="00000600000000000000"/>
      <p:regular r:id="rId34"/>
    </p:embeddedFont>
    <p:embeddedFont>
      <p:font typeface="Montserrat Medium Italics" charset="1" panose="00000600000000000000"/>
      <p:regular r:id="rId35"/>
    </p:embeddedFont>
    <p:embeddedFont>
      <p:font typeface="Montserrat Semi-Bold" charset="1" panose="00000700000000000000"/>
      <p:regular r:id="rId36"/>
    </p:embeddedFont>
    <p:embeddedFont>
      <p:font typeface="Montserrat Semi-Bold Italics" charset="1" panose="00000700000000000000"/>
      <p:regular r:id="rId37"/>
    </p:embeddedFont>
    <p:embeddedFont>
      <p:font typeface="Montserrat Ultra-Bold" charset="1" panose="00000900000000000000"/>
      <p:regular r:id="rId38"/>
    </p:embeddedFont>
    <p:embeddedFont>
      <p:font typeface="Montserrat Ultra-Bold Italics" charset="1" panose="00000900000000000000"/>
      <p:regular r:id="rId39"/>
    </p:embeddedFont>
    <p:embeddedFont>
      <p:font typeface="Montserrat Heavy" charset="1" panose="00000A00000000000000"/>
      <p:regular r:id="rId40"/>
    </p:embeddedFont>
    <p:embeddedFont>
      <p:font typeface="Montserrat Heavy Italics" charset="1" panose="00000A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0C5FF"/>
        </a:solidFill>
      </p:bgPr>
    </p:bg>
    <p:spTree>
      <p:nvGrpSpPr>
        <p:cNvPr id="1" name=""/>
        <p:cNvGrpSpPr/>
        <p:nvPr/>
      </p:nvGrpSpPr>
      <p:grpSpPr>
        <a:xfrm>
          <a:off x="0" y="0"/>
          <a:ext cx="0" cy="0"/>
          <a:chOff x="0" y="0"/>
          <a:chExt cx="0" cy="0"/>
        </a:xfrm>
      </p:grpSpPr>
      <p:sp>
        <p:nvSpPr>
          <p:cNvPr name="Freeform 2" id="2"/>
          <p:cNvSpPr/>
          <p:nvPr/>
        </p:nvSpPr>
        <p:spPr>
          <a:xfrm flipH="false" flipV="false" rot="0">
            <a:off x="10192720" y="-6966586"/>
            <a:ext cx="13398375" cy="12377222"/>
          </a:xfrm>
          <a:custGeom>
            <a:avLst/>
            <a:gdLst/>
            <a:ahLst/>
            <a:cxnLst/>
            <a:rect r="r" b="b" t="t" l="l"/>
            <a:pathLst>
              <a:path h="12377222" w="13398375">
                <a:moveTo>
                  <a:pt x="0" y="0"/>
                </a:moveTo>
                <a:lnTo>
                  <a:pt x="13398375" y="0"/>
                </a:lnTo>
                <a:lnTo>
                  <a:pt x="13398375" y="12377222"/>
                </a:lnTo>
                <a:lnTo>
                  <a:pt x="0" y="12377222"/>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6179" r="-211836" b="0"/>
            </a:stretch>
          </a:blipFill>
        </p:spPr>
      </p:sp>
      <p:sp>
        <p:nvSpPr>
          <p:cNvPr name="Freeform 3" id="3"/>
          <p:cNvSpPr/>
          <p:nvPr/>
        </p:nvSpPr>
        <p:spPr>
          <a:xfrm flipH="true" flipV="false" rot="0">
            <a:off x="402576" y="534271"/>
            <a:ext cx="7726011" cy="9752729"/>
          </a:xfrm>
          <a:custGeom>
            <a:avLst/>
            <a:gdLst/>
            <a:ahLst/>
            <a:cxnLst/>
            <a:rect r="r" b="b" t="t" l="l"/>
            <a:pathLst>
              <a:path h="9752729" w="7726011">
                <a:moveTo>
                  <a:pt x="7726011" y="0"/>
                </a:moveTo>
                <a:lnTo>
                  <a:pt x="0" y="0"/>
                </a:lnTo>
                <a:lnTo>
                  <a:pt x="0" y="9752729"/>
                </a:lnTo>
                <a:lnTo>
                  <a:pt x="7726011" y="9752729"/>
                </a:lnTo>
                <a:lnTo>
                  <a:pt x="772601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6006557"/>
            <a:ext cx="18288000" cy="6906869"/>
          </a:xfrm>
          <a:custGeom>
            <a:avLst/>
            <a:gdLst/>
            <a:ahLst/>
            <a:cxnLst/>
            <a:rect r="r" b="b" t="t" l="l"/>
            <a:pathLst>
              <a:path h="6906869" w="18288000">
                <a:moveTo>
                  <a:pt x="0" y="0"/>
                </a:moveTo>
                <a:lnTo>
                  <a:pt x="18288000" y="0"/>
                </a:lnTo>
                <a:lnTo>
                  <a:pt x="18288000" y="6906869"/>
                </a:lnTo>
                <a:lnTo>
                  <a:pt x="0" y="69068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376670" y="-2479729"/>
            <a:ext cx="12599427" cy="12599427"/>
          </a:xfrm>
          <a:custGeom>
            <a:avLst/>
            <a:gdLst/>
            <a:ahLst/>
            <a:cxnLst/>
            <a:rect r="r" b="b" t="t" l="l"/>
            <a:pathLst>
              <a:path h="12599427" w="12599427">
                <a:moveTo>
                  <a:pt x="0" y="0"/>
                </a:moveTo>
                <a:lnTo>
                  <a:pt x="12599427" y="0"/>
                </a:lnTo>
                <a:lnTo>
                  <a:pt x="12599427" y="12599427"/>
                </a:lnTo>
                <a:lnTo>
                  <a:pt x="0" y="12599427"/>
                </a:lnTo>
                <a:lnTo>
                  <a:pt x="0" y="0"/>
                </a:lnTo>
                <a:close/>
              </a:path>
            </a:pathLst>
          </a:custGeom>
          <a:blipFill>
            <a:blip r:embed="rId8"/>
            <a:stretch>
              <a:fillRect l="0" t="0" r="0" b="0"/>
            </a:stretch>
          </a:blipFill>
        </p:spPr>
      </p:sp>
      <p:sp>
        <p:nvSpPr>
          <p:cNvPr name="TextBox 6" id="6"/>
          <p:cNvSpPr txBox="true"/>
          <p:nvPr/>
        </p:nvSpPr>
        <p:spPr>
          <a:xfrm rot="0">
            <a:off x="14209083" y="8687765"/>
            <a:ext cx="3050217" cy="1074394"/>
          </a:xfrm>
          <a:prstGeom prst="rect">
            <a:avLst/>
          </a:prstGeom>
        </p:spPr>
        <p:txBody>
          <a:bodyPr anchor="t" rtlCol="false" tIns="0" lIns="0" bIns="0" rIns="0">
            <a:spAutoFit/>
          </a:bodyPr>
          <a:lstStyle/>
          <a:p>
            <a:pPr algn="r">
              <a:lnSpc>
                <a:spcPts val="4306"/>
              </a:lnSpc>
            </a:pPr>
            <a:r>
              <a:rPr lang="en-US" sz="3076">
                <a:solidFill>
                  <a:srgbClr val="FFFFFF"/>
                </a:solidFill>
                <a:latin typeface="Montserrat Italics"/>
              </a:rPr>
              <a:t>Nikhil Mishra</a:t>
            </a:r>
          </a:p>
          <a:p>
            <a:pPr algn="r">
              <a:lnSpc>
                <a:spcPts val="4306"/>
              </a:lnSpc>
            </a:pPr>
            <a:r>
              <a:rPr lang="en-US" sz="3076">
                <a:solidFill>
                  <a:srgbClr val="FFFFFF"/>
                </a:solidFill>
                <a:latin typeface="Montserrat Italics"/>
              </a:rPr>
              <a:t>Rishabh Nahar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0C5FF"/>
        </a:solidFill>
      </p:bgPr>
    </p:bg>
    <p:spTree>
      <p:nvGrpSpPr>
        <p:cNvPr id="1" name=""/>
        <p:cNvGrpSpPr/>
        <p:nvPr/>
      </p:nvGrpSpPr>
      <p:grpSpPr>
        <a:xfrm>
          <a:off x="0" y="0"/>
          <a:ext cx="0" cy="0"/>
          <a:chOff x="0" y="0"/>
          <a:chExt cx="0" cy="0"/>
        </a:xfrm>
      </p:grpSpPr>
      <p:grpSp>
        <p:nvGrpSpPr>
          <p:cNvPr name="Group 2" id="2"/>
          <p:cNvGrpSpPr/>
          <p:nvPr/>
        </p:nvGrpSpPr>
        <p:grpSpPr>
          <a:xfrm rot="0">
            <a:off x="15032292" y="-6319934"/>
            <a:ext cx="11726004" cy="1172600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18"/>
                </a:lnSpc>
              </a:pPr>
            </a:p>
          </p:txBody>
        </p:sp>
      </p:grpSp>
      <p:sp>
        <p:nvSpPr>
          <p:cNvPr name="Freeform 5" id="5"/>
          <p:cNvSpPr/>
          <p:nvPr/>
        </p:nvSpPr>
        <p:spPr>
          <a:xfrm flipH="false" flipV="false" rot="0">
            <a:off x="15969040" y="188049"/>
            <a:ext cx="2123294" cy="2838814"/>
          </a:xfrm>
          <a:custGeom>
            <a:avLst/>
            <a:gdLst/>
            <a:ahLst/>
            <a:cxnLst/>
            <a:rect r="r" b="b" t="t" l="l"/>
            <a:pathLst>
              <a:path h="2838814" w="2123294">
                <a:moveTo>
                  <a:pt x="0" y="0"/>
                </a:moveTo>
                <a:lnTo>
                  <a:pt x="2123294" y="0"/>
                </a:lnTo>
                <a:lnTo>
                  <a:pt x="2123294" y="2838815"/>
                </a:lnTo>
                <a:lnTo>
                  <a:pt x="0" y="28388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2281" y="1265355"/>
            <a:ext cx="10132369" cy="4358038"/>
          </a:xfrm>
          <a:custGeom>
            <a:avLst/>
            <a:gdLst/>
            <a:ahLst/>
            <a:cxnLst/>
            <a:rect r="r" b="b" t="t" l="l"/>
            <a:pathLst>
              <a:path h="4358038" w="10132369">
                <a:moveTo>
                  <a:pt x="0" y="0"/>
                </a:moveTo>
                <a:lnTo>
                  <a:pt x="10132369" y="0"/>
                </a:lnTo>
                <a:lnTo>
                  <a:pt x="10132369" y="4358038"/>
                </a:lnTo>
                <a:lnTo>
                  <a:pt x="0" y="4358038"/>
                </a:lnTo>
                <a:lnTo>
                  <a:pt x="0" y="0"/>
                </a:lnTo>
                <a:close/>
              </a:path>
            </a:pathLst>
          </a:custGeom>
          <a:blipFill>
            <a:blip r:embed="rId4"/>
            <a:stretch>
              <a:fillRect l="-618" t="0" r="-618" b="0"/>
            </a:stretch>
          </a:blipFill>
        </p:spPr>
      </p:sp>
      <p:sp>
        <p:nvSpPr>
          <p:cNvPr name="Freeform 7" id="7"/>
          <p:cNvSpPr/>
          <p:nvPr/>
        </p:nvSpPr>
        <p:spPr>
          <a:xfrm flipH="false" flipV="false" rot="0">
            <a:off x="8848023" y="5143500"/>
            <a:ext cx="9244311" cy="4855180"/>
          </a:xfrm>
          <a:custGeom>
            <a:avLst/>
            <a:gdLst/>
            <a:ahLst/>
            <a:cxnLst/>
            <a:rect r="r" b="b" t="t" l="l"/>
            <a:pathLst>
              <a:path h="4855180" w="9244311">
                <a:moveTo>
                  <a:pt x="0" y="0"/>
                </a:moveTo>
                <a:lnTo>
                  <a:pt x="9244311" y="0"/>
                </a:lnTo>
                <a:lnTo>
                  <a:pt x="9244311" y="4855180"/>
                </a:lnTo>
                <a:lnTo>
                  <a:pt x="0" y="4855180"/>
                </a:lnTo>
                <a:lnTo>
                  <a:pt x="0" y="0"/>
                </a:lnTo>
                <a:close/>
              </a:path>
            </a:pathLst>
          </a:custGeom>
          <a:blipFill>
            <a:blip r:embed="rId5"/>
            <a:stretch>
              <a:fillRect l="0" t="0" r="0" b="0"/>
            </a:stretch>
          </a:blipFill>
        </p:spPr>
      </p:sp>
      <p:sp>
        <p:nvSpPr>
          <p:cNvPr name="TextBox 8" id="8"/>
          <p:cNvSpPr txBox="true"/>
          <p:nvPr/>
        </p:nvSpPr>
        <p:spPr>
          <a:xfrm rot="0">
            <a:off x="0" y="13867"/>
            <a:ext cx="9336795" cy="1011062"/>
          </a:xfrm>
          <a:prstGeom prst="rect">
            <a:avLst/>
          </a:prstGeom>
        </p:spPr>
        <p:txBody>
          <a:bodyPr anchor="t" rtlCol="false" tIns="0" lIns="0" bIns="0" rIns="0">
            <a:spAutoFit/>
          </a:bodyPr>
          <a:lstStyle/>
          <a:p>
            <a:pPr marL="0" indent="0" lvl="0">
              <a:lnSpc>
                <a:spcPts val="8322"/>
              </a:lnSpc>
              <a:spcBef>
                <a:spcPct val="0"/>
              </a:spcBef>
            </a:pPr>
            <a:r>
              <a:rPr lang="en-US" sz="5944">
                <a:solidFill>
                  <a:srgbClr val="05066D"/>
                </a:solidFill>
                <a:latin typeface="Comic Sans Bold"/>
              </a:rPr>
              <a:t>DFD DIAGRAM LEVEL 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0C5FF"/>
        </a:solidFill>
      </p:bgPr>
    </p:bg>
    <p:spTree>
      <p:nvGrpSpPr>
        <p:cNvPr id="1" name=""/>
        <p:cNvGrpSpPr/>
        <p:nvPr/>
      </p:nvGrpSpPr>
      <p:grpSpPr>
        <a:xfrm>
          <a:off x="0" y="0"/>
          <a:ext cx="0" cy="0"/>
          <a:chOff x="0" y="0"/>
          <a:chExt cx="0" cy="0"/>
        </a:xfrm>
      </p:grpSpPr>
      <p:grpSp>
        <p:nvGrpSpPr>
          <p:cNvPr name="Group 2" id="2"/>
          <p:cNvGrpSpPr/>
          <p:nvPr/>
        </p:nvGrpSpPr>
        <p:grpSpPr>
          <a:xfrm rot="0">
            <a:off x="15032292" y="-6319934"/>
            <a:ext cx="11726004" cy="1172600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18"/>
                </a:lnSpc>
              </a:pPr>
            </a:p>
          </p:txBody>
        </p:sp>
      </p:grpSp>
      <p:sp>
        <p:nvSpPr>
          <p:cNvPr name="Freeform 5" id="5"/>
          <p:cNvSpPr/>
          <p:nvPr/>
        </p:nvSpPr>
        <p:spPr>
          <a:xfrm flipH="false" flipV="false" rot="0">
            <a:off x="15969040" y="188049"/>
            <a:ext cx="2123294" cy="2838814"/>
          </a:xfrm>
          <a:custGeom>
            <a:avLst/>
            <a:gdLst/>
            <a:ahLst/>
            <a:cxnLst/>
            <a:rect r="r" b="b" t="t" l="l"/>
            <a:pathLst>
              <a:path h="2838814" w="2123294">
                <a:moveTo>
                  <a:pt x="0" y="0"/>
                </a:moveTo>
                <a:lnTo>
                  <a:pt x="2123294" y="0"/>
                </a:lnTo>
                <a:lnTo>
                  <a:pt x="2123294" y="2838815"/>
                </a:lnTo>
                <a:lnTo>
                  <a:pt x="0" y="28388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940461" y="1024929"/>
            <a:ext cx="10407079" cy="9232068"/>
          </a:xfrm>
          <a:custGeom>
            <a:avLst/>
            <a:gdLst/>
            <a:ahLst/>
            <a:cxnLst/>
            <a:rect r="r" b="b" t="t" l="l"/>
            <a:pathLst>
              <a:path h="9232068" w="10407079">
                <a:moveTo>
                  <a:pt x="0" y="0"/>
                </a:moveTo>
                <a:lnTo>
                  <a:pt x="10407078" y="0"/>
                </a:lnTo>
                <a:lnTo>
                  <a:pt x="10407078" y="9232069"/>
                </a:lnTo>
                <a:lnTo>
                  <a:pt x="0" y="9232069"/>
                </a:lnTo>
                <a:lnTo>
                  <a:pt x="0" y="0"/>
                </a:lnTo>
                <a:close/>
              </a:path>
            </a:pathLst>
          </a:custGeom>
          <a:blipFill>
            <a:blip r:embed="rId4"/>
            <a:stretch>
              <a:fillRect l="0" t="-375" r="0" b="-375"/>
            </a:stretch>
          </a:blipFill>
        </p:spPr>
      </p:sp>
      <p:sp>
        <p:nvSpPr>
          <p:cNvPr name="TextBox 7" id="7"/>
          <p:cNvSpPr txBox="true"/>
          <p:nvPr/>
        </p:nvSpPr>
        <p:spPr>
          <a:xfrm rot="0">
            <a:off x="0" y="13867"/>
            <a:ext cx="9782371" cy="1011062"/>
          </a:xfrm>
          <a:prstGeom prst="rect">
            <a:avLst/>
          </a:prstGeom>
        </p:spPr>
        <p:txBody>
          <a:bodyPr anchor="t" rtlCol="false" tIns="0" lIns="0" bIns="0" rIns="0">
            <a:spAutoFit/>
          </a:bodyPr>
          <a:lstStyle/>
          <a:p>
            <a:pPr marL="0" indent="0" lvl="0">
              <a:lnSpc>
                <a:spcPts val="8322"/>
              </a:lnSpc>
              <a:spcBef>
                <a:spcPct val="0"/>
              </a:spcBef>
            </a:pPr>
            <a:r>
              <a:rPr lang="en-US" sz="5944">
                <a:solidFill>
                  <a:srgbClr val="05066D"/>
                </a:solidFill>
                <a:latin typeface="Comic Sans Bold"/>
              </a:rPr>
              <a:t>DFD DIAGRAM LEVEL 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233181"/>
            <a:ext cx="7599093" cy="8030247"/>
          </a:xfrm>
          <a:custGeom>
            <a:avLst/>
            <a:gdLst/>
            <a:ahLst/>
            <a:cxnLst/>
            <a:rect r="r" b="b" t="t" l="l"/>
            <a:pathLst>
              <a:path h="8030247" w="7599093">
                <a:moveTo>
                  <a:pt x="0" y="0"/>
                </a:moveTo>
                <a:lnTo>
                  <a:pt x="7599093" y="0"/>
                </a:lnTo>
                <a:lnTo>
                  <a:pt x="7599093" y="8030248"/>
                </a:lnTo>
                <a:lnTo>
                  <a:pt x="0" y="8030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684562" y="4274265"/>
            <a:ext cx="5858768" cy="1269023"/>
          </a:xfrm>
          <a:prstGeom prst="rect">
            <a:avLst/>
          </a:prstGeom>
        </p:spPr>
        <p:txBody>
          <a:bodyPr anchor="t" rtlCol="false" tIns="0" lIns="0" bIns="0" rIns="0">
            <a:spAutoFit/>
          </a:bodyPr>
          <a:lstStyle/>
          <a:p>
            <a:pPr algn="ctr">
              <a:lnSpc>
                <a:spcPts val="10217"/>
              </a:lnSpc>
              <a:spcBef>
                <a:spcPct val="0"/>
              </a:spcBef>
            </a:pPr>
            <a:r>
              <a:rPr lang="en-US" sz="7403" spc="725">
                <a:solidFill>
                  <a:srgbClr val="45467E"/>
                </a:solidFill>
                <a:latin typeface="Cocomat Pro Heavy"/>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735272" y="-889902"/>
            <a:ext cx="4991149" cy="7541571"/>
          </a:xfrm>
          <a:custGeom>
            <a:avLst/>
            <a:gdLst/>
            <a:ahLst/>
            <a:cxnLst/>
            <a:rect r="r" b="b" t="t" l="l"/>
            <a:pathLst>
              <a:path h="7541571" w="4991149">
                <a:moveTo>
                  <a:pt x="0" y="0"/>
                </a:moveTo>
                <a:lnTo>
                  <a:pt x="4991149" y="0"/>
                </a:lnTo>
                <a:lnTo>
                  <a:pt x="4991149" y="7541572"/>
                </a:lnTo>
                <a:lnTo>
                  <a:pt x="0" y="7541572"/>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833209" y="186891"/>
            <a:ext cx="3242519" cy="2693993"/>
          </a:xfrm>
          <a:custGeom>
            <a:avLst/>
            <a:gdLst/>
            <a:ahLst/>
            <a:cxnLst/>
            <a:rect r="r" b="b" t="t" l="l"/>
            <a:pathLst>
              <a:path h="2693993" w="3242519">
                <a:moveTo>
                  <a:pt x="0" y="0"/>
                </a:moveTo>
                <a:lnTo>
                  <a:pt x="3242520" y="0"/>
                </a:lnTo>
                <a:lnTo>
                  <a:pt x="3242520" y="2693993"/>
                </a:lnTo>
                <a:lnTo>
                  <a:pt x="0" y="26939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419163" y="-86907"/>
            <a:ext cx="8550780" cy="1335801"/>
          </a:xfrm>
          <a:prstGeom prst="rect">
            <a:avLst/>
          </a:prstGeom>
        </p:spPr>
        <p:txBody>
          <a:bodyPr anchor="t" rtlCol="false" tIns="0" lIns="0" bIns="0" rIns="0">
            <a:spAutoFit/>
          </a:bodyPr>
          <a:lstStyle/>
          <a:p>
            <a:pPr marL="0" indent="0" lvl="0">
              <a:lnSpc>
                <a:spcPts val="10898"/>
              </a:lnSpc>
              <a:spcBef>
                <a:spcPct val="0"/>
              </a:spcBef>
            </a:pPr>
            <a:r>
              <a:rPr lang="en-US" sz="7784">
                <a:solidFill>
                  <a:srgbClr val="05066D"/>
                </a:solidFill>
                <a:latin typeface="Comic Sans Bold"/>
              </a:rPr>
              <a:t>Introduction</a:t>
            </a:r>
          </a:p>
        </p:txBody>
      </p:sp>
      <p:sp>
        <p:nvSpPr>
          <p:cNvPr name="TextBox 5" id="5"/>
          <p:cNvSpPr txBox="true"/>
          <p:nvPr/>
        </p:nvSpPr>
        <p:spPr>
          <a:xfrm rot="0">
            <a:off x="4419163" y="1201269"/>
            <a:ext cx="9979530" cy="8939415"/>
          </a:xfrm>
          <a:prstGeom prst="rect">
            <a:avLst/>
          </a:prstGeom>
        </p:spPr>
        <p:txBody>
          <a:bodyPr anchor="t" rtlCol="false" tIns="0" lIns="0" bIns="0" rIns="0">
            <a:spAutoFit/>
          </a:bodyPr>
          <a:lstStyle/>
          <a:p>
            <a:pPr>
              <a:lnSpc>
                <a:spcPts val="3563"/>
              </a:lnSpc>
            </a:pPr>
            <a:r>
              <a:rPr lang="en-US" sz="2545">
                <a:solidFill>
                  <a:srgbClr val="000000"/>
                </a:solidFill>
                <a:latin typeface="Montserrat"/>
              </a:rPr>
              <a:t>In today's rapidly evolving healthcare landscape, efficient hospital logistics is pivotal for ensuring</a:t>
            </a:r>
          </a:p>
          <a:p>
            <a:pPr>
              <a:lnSpc>
                <a:spcPts val="3563"/>
              </a:lnSpc>
            </a:pPr>
            <a:r>
              <a:rPr lang="en-US" sz="2545">
                <a:solidFill>
                  <a:srgbClr val="000000"/>
                </a:solidFill>
                <a:latin typeface="Montserrat"/>
              </a:rPr>
              <a:t>seamless operations and optimal productivity. An online hospital logistics system serves as a</a:t>
            </a:r>
          </a:p>
          <a:p>
            <a:pPr>
              <a:lnSpc>
                <a:spcPts val="3563"/>
              </a:lnSpc>
            </a:pPr>
            <a:r>
              <a:rPr lang="en-US" sz="2545">
                <a:solidFill>
                  <a:srgbClr val="000000"/>
                </a:solidFill>
                <a:latin typeface="Montserrat"/>
              </a:rPr>
              <a:t>comprehensive solution that streamlines various administrative tasks and optimizes resource</a:t>
            </a:r>
          </a:p>
          <a:p>
            <a:pPr>
              <a:lnSpc>
                <a:spcPts val="3563"/>
              </a:lnSpc>
            </a:pPr>
            <a:r>
              <a:rPr lang="en-US" sz="2545">
                <a:solidFill>
                  <a:srgbClr val="000000"/>
                </a:solidFill>
                <a:latin typeface="Montserrat"/>
              </a:rPr>
              <a:t>allocation. This system provides effective tools and features for managing hospital transport for staff</a:t>
            </a:r>
          </a:p>
          <a:p>
            <a:pPr>
              <a:lnSpc>
                <a:spcPts val="3563"/>
              </a:lnSpc>
            </a:pPr>
            <a:r>
              <a:rPr lang="en-US" sz="2545">
                <a:solidFill>
                  <a:srgbClr val="000000"/>
                </a:solidFill>
                <a:latin typeface="Montserrat"/>
              </a:rPr>
              <a:t>and patients, along with overseeing the inventory and allocation of medical equipment.</a:t>
            </a:r>
          </a:p>
          <a:p>
            <a:pPr>
              <a:lnSpc>
                <a:spcPts val="3563"/>
              </a:lnSpc>
            </a:pPr>
          </a:p>
          <a:p>
            <a:pPr>
              <a:lnSpc>
                <a:spcPts val="3563"/>
              </a:lnSpc>
            </a:pPr>
            <a:r>
              <a:rPr lang="en-US" sz="2545">
                <a:solidFill>
                  <a:srgbClr val="000000"/>
                </a:solidFill>
                <a:latin typeface="Montserrat"/>
              </a:rPr>
              <a:t>Essential components of the system:</a:t>
            </a:r>
          </a:p>
          <a:p>
            <a:pPr>
              <a:lnSpc>
                <a:spcPts val="3563"/>
              </a:lnSpc>
            </a:pPr>
          </a:p>
          <a:p>
            <a:pPr>
              <a:lnSpc>
                <a:spcPts val="3563"/>
              </a:lnSpc>
            </a:pPr>
            <a:r>
              <a:rPr lang="en-US" sz="2545">
                <a:solidFill>
                  <a:srgbClr val="000000"/>
                </a:solidFill>
                <a:latin typeface="Montserrat"/>
                <a:ea typeface="Montserrat"/>
              </a:rPr>
              <a:t>● Hospital Ambulance Management</a:t>
            </a:r>
          </a:p>
          <a:p>
            <a:pPr>
              <a:lnSpc>
                <a:spcPts val="3563"/>
              </a:lnSpc>
            </a:pPr>
          </a:p>
          <a:p>
            <a:pPr>
              <a:lnSpc>
                <a:spcPts val="3563"/>
              </a:lnSpc>
            </a:pPr>
            <a:r>
              <a:rPr lang="en-US" sz="2545">
                <a:solidFill>
                  <a:srgbClr val="000000"/>
                </a:solidFill>
                <a:latin typeface="Montserrat"/>
                <a:ea typeface="Montserrat"/>
              </a:rPr>
              <a:t>● Medical Instrument Inventory Management</a:t>
            </a:r>
          </a:p>
          <a:p>
            <a:pPr>
              <a:lnSpc>
                <a:spcPts val="3563"/>
              </a:lnSpc>
            </a:pPr>
          </a:p>
          <a:p>
            <a:pPr>
              <a:lnSpc>
                <a:spcPts val="3563"/>
              </a:lnSpc>
            </a:pPr>
            <a:r>
              <a:rPr lang="en-US" sz="2545">
                <a:solidFill>
                  <a:srgbClr val="000000"/>
                </a:solidFill>
                <a:latin typeface="Montserrat"/>
              </a:rPr>
              <a:t>Furthermore, our web application “WeCare” will be implemented with cloud services which will</a:t>
            </a:r>
          </a:p>
          <a:p>
            <a:pPr>
              <a:lnSpc>
                <a:spcPts val="3563"/>
              </a:lnSpc>
              <a:spcBef>
                <a:spcPct val="0"/>
              </a:spcBef>
            </a:pPr>
            <a:r>
              <a:rPr lang="en-US" sz="2545">
                <a:solidFill>
                  <a:srgbClr val="000000"/>
                </a:solidFill>
                <a:latin typeface="Montserrat"/>
              </a:rPr>
              <a:t>include chatbot and other services as the project progresses.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grpSp>
        <p:nvGrpSpPr>
          <p:cNvPr name="Group 2" id="2"/>
          <p:cNvGrpSpPr/>
          <p:nvPr/>
        </p:nvGrpSpPr>
        <p:grpSpPr>
          <a:xfrm rot="0">
            <a:off x="15306155" y="724344"/>
            <a:ext cx="1953145" cy="195314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5FF"/>
            </a:solidFill>
            <a:ln cap="sq">
              <a:noFill/>
              <a:prstDash val="solid"/>
              <a:miter/>
            </a:ln>
          </p:spPr>
        </p:sp>
        <p:sp>
          <p:nvSpPr>
            <p:cNvPr name="TextBox 4" id="4"/>
            <p:cNvSpPr txBox="true"/>
            <p:nvPr/>
          </p:nvSpPr>
          <p:spPr>
            <a:xfrm>
              <a:off x="76200" y="-66675"/>
              <a:ext cx="660400" cy="803275"/>
            </a:xfrm>
            <a:prstGeom prst="rect">
              <a:avLst/>
            </a:prstGeom>
          </p:spPr>
          <p:txBody>
            <a:bodyPr anchor="ctr" rtlCol="false" tIns="50800" lIns="50800" bIns="50800" rIns="50800"/>
            <a:lstStyle/>
            <a:p>
              <a:pPr algn="ctr" marL="0" indent="0" lvl="0">
                <a:lnSpc>
                  <a:spcPts val="10217"/>
                </a:lnSpc>
                <a:spcBef>
                  <a:spcPct val="0"/>
                </a:spcBef>
              </a:pPr>
            </a:p>
          </p:txBody>
        </p:sp>
      </p:grpSp>
      <p:sp>
        <p:nvSpPr>
          <p:cNvPr name="Freeform 5" id="5"/>
          <p:cNvSpPr/>
          <p:nvPr/>
        </p:nvSpPr>
        <p:spPr>
          <a:xfrm flipH="false" flipV="false" rot="0">
            <a:off x="15601384" y="1161236"/>
            <a:ext cx="1362686" cy="1079361"/>
          </a:xfrm>
          <a:custGeom>
            <a:avLst/>
            <a:gdLst/>
            <a:ahLst/>
            <a:cxnLst/>
            <a:rect r="r" b="b" t="t" l="l"/>
            <a:pathLst>
              <a:path h="1079361" w="1362686">
                <a:moveTo>
                  <a:pt x="0" y="0"/>
                </a:moveTo>
                <a:lnTo>
                  <a:pt x="1362687" y="0"/>
                </a:lnTo>
                <a:lnTo>
                  <a:pt x="1362687" y="1079361"/>
                </a:lnTo>
                <a:lnTo>
                  <a:pt x="0" y="10793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987498" y="3069550"/>
            <a:ext cx="1953145" cy="195314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5FF"/>
            </a:solidFill>
            <a:ln cap="sq">
              <a:noFill/>
              <a:prstDash val="solid"/>
              <a:miter/>
            </a:ln>
          </p:spPr>
        </p:sp>
        <p:sp>
          <p:nvSpPr>
            <p:cNvPr name="TextBox 8" id="8"/>
            <p:cNvSpPr txBox="true"/>
            <p:nvPr/>
          </p:nvSpPr>
          <p:spPr>
            <a:xfrm>
              <a:off x="76200" y="-66675"/>
              <a:ext cx="660400" cy="803275"/>
            </a:xfrm>
            <a:prstGeom prst="rect">
              <a:avLst/>
            </a:prstGeom>
          </p:spPr>
          <p:txBody>
            <a:bodyPr anchor="ctr" rtlCol="false" tIns="50800" lIns="50800" bIns="50800" rIns="50800"/>
            <a:lstStyle/>
            <a:p>
              <a:pPr algn="ctr" marL="0" indent="0" lvl="0">
                <a:lnSpc>
                  <a:spcPts val="10217"/>
                </a:lnSpc>
                <a:spcBef>
                  <a:spcPct val="0"/>
                </a:spcBef>
              </a:pPr>
            </a:p>
          </p:txBody>
        </p:sp>
      </p:grpSp>
      <p:sp>
        <p:nvSpPr>
          <p:cNvPr name="Freeform 9" id="9"/>
          <p:cNvSpPr/>
          <p:nvPr/>
        </p:nvSpPr>
        <p:spPr>
          <a:xfrm flipH="false" flipV="false" rot="0">
            <a:off x="16371459" y="3564378"/>
            <a:ext cx="1185223" cy="963487"/>
          </a:xfrm>
          <a:custGeom>
            <a:avLst/>
            <a:gdLst/>
            <a:ahLst/>
            <a:cxnLst/>
            <a:rect r="r" b="b" t="t" l="l"/>
            <a:pathLst>
              <a:path h="963487" w="1185223">
                <a:moveTo>
                  <a:pt x="0" y="0"/>
                </a:moveTo>
                <a:lnTo>
                  <a:pt x="1185223" y="0"/>
                </a:lnTo>
                <a:lnTo>
                  <a:pt x="1185223" y="963488"/>
                </a:lnTo>
                <a:lnTo>
                  <a:pt x="0" y="9634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61307" y="30508"/>
            <a:ext cx="12664553" cy="1284077"/>
          </a:xfrm>
          <a:prstGeom prst="rect">
            <a:avLst/>
          </a:prstGeom>
        </p:spPr>
        <p:txBody>
          <a:bodyPr anchor="t" rtlCol="false" tIns="0" lIns="0" bIns="0" rIns="0">
            <a:spAutoFit/>
          </a:bodyPr>
          <a:lstStyle/>
          <a:p>
            <a:pPr marL="0" indent="0" lvl="0">
              <a:lnSpc>
                <a:spcPts val="10599"/>
              </a:lnSpc>
              <a:spcBef>
                <a:spcPct val="0"/>
              </a:spcBef>
            </a:pPr>
            <a:r>
              <a:rPr lang="en-US" sz="7570">
                <a:solidFill>
                  <a:srgbClr val="05066D"/>
                </a:solidFill>
                <a:latin typeface="Comic Sans Bold"/>
              </a:rPr>
              <a:t>PROBLEM STATEMENT</a:t>
            </a:r>
          </a:p>
        </p:txBody>
      </p:sp>
      <p:sp>
        <p:nvSpPr>
          <p:cNvPr name="TextBox 11" id="11"/>
          <p:cNvSpPr txBox="true"/>
          <p:nvPr/>
        </p:nvSpPr>
        <p:spPr>
          <a:xfrm rot="0">
            <a:off x="1028700" y="1918631"/>
            <a:ext cx="11463413" cy="8936470"/>
          </a:xfrm>
          <a:prstGeom prst="rect">
            <a:avLst/>
          </a:prstGeom>
        </p:spPr>
        <p:txBody>
          <a:bodyPr anchor="t" rtlCol="false" tIns="0" lIns="0" bIns="0" rIns="0">
            <a:spAutoFit/>
          </a:bodyPr>
          <a:lstStyle/>
          <a:p>
            <a:pPr>
              <a:lnSpc>
                <a:spcPts val="3563"/>
              </a:lnSpc>
            </a:pPr>
            <a:r>
              <a:rPr lang="en-US" sz="2545">
                <a:solidFill>
                  <a:srgbClr val="000000"/>
                </a:solidFill>
                <a:latin typeface="Montserrat Bold"/>
              </a:rPr>
              <a:t>Inefficient Hospital Transport Management:</a:t>
            </a:r>
          </a:p>
          <a:p>
            <a:pPr marL="549565" indent="-274783" lvl="1">
              <a:lnSpc>
                <a:spcPts val="3563"/>
              </a:lnSpc>
              <a:buFont typeface="Arial"/>
              <a:buChar char="•"/>
            </a:pPr>
            <a:r>
              <a:rPr lang="en-US" sz="2545">
                <a:solidFill>
                  <a:srgbClr val="000000"/>
                </a:solidFill>
                <a:latin typeface="Montserrat"/>
              </a:rPr>
              <a:t>Current hospital transport scheduling and management processes lack optimization.</a:t>
            </a:r>
          </a:p>
          <a:p>
            <a:pPr marL="549565" indent="-274783" lvl="1">
              <a:lnSpc>
                <a:spcPts val="3563"/>
              </a:lnSpc>
              <a:buFont typeface="Arial"/>
              <a:buChar char="•"/>
            </a:pPr>
            <a:r>
              <a:rPr lang="en-US" sz="2545">
                <a:solidFill>
                  <a:srgbClr val="000000"/>
                </a:solidFill>
                <a:latin typeface="Montserrat"/>
              </a:rPr>
              <a:t>Lack of a centralized system results in delays and confusion in transporting both staff and patients.</a:t>
            </a:r>
          </a:p>
          <a:p>
            <a:pPr>
              <a:lnSpc>
                <a:spcPts val="3563"/>
              </a:lnSpc>
            </a:pPr>
          </a:p>
          <a:p>
            <a:pPr>
              <a:lnSpc>
                <a:spcPts val="3563"/>
              </a:lnSpc>
            </a:pPr>
            <a:r>
              <a:rPr lang="en-US" sz="2545">
                <a:solidFill>
                  <a:srgbClr val="000000"/>
                </a:solidFill>
                <a:latin typeface="Montserrat Bold"/>
              </a:rPr>
              <a:t>Inadequate Tracking of Medical Equipment Inventory:</a:t>
            </a:r>
          </a:p>
          <a:p>
            <a:pPr marL="549565" indent="-274783" lvl="1">
              <a:lnSpc>
                <a:spcPts val="3563"/>
              </a:lnSpc>
              <a:buFont typeface="Arial"/>
              <a:buChar char="•"/>
            </a:pPr>
            <a:r>
              <a:rPr lang="en-US" sz="2545">
                <a:solidFill>
                  <a:srgbClr val="000000"/>
                </a:solidFill>
                <a:latin typeface="Montserrat"/>
              </a:rPr>
              <a:t>The existing system lacks effective tracking and management of medical equipment inventory.</a:t>
            </a:r>
          </a:p>
          <a:p>
            <a:pPr marL="549565" indent="-274783" lvl="1">
              <a:lnSpc>
                <a:spcPts val="3563"/>
              </a:lnSpc>
              <a:buFont typeface="Arial"/>
              <a:buChar char="•"/>
            </a:pPr>
            <a:r>
              <a:rPr lang="en-US" sz="2545">
                <a:solidFill>
                  <a:srgbClr val="000000"/>
                </a:solidFill>
                <a:latin typeface="Montserrat"/>
              </a:rPr>
              <a:t>The absence of real-time monitoring may lead to shortages or difficulties in locating essential equipment.</a:t>
            </a:r>
          </a:p>
          <a:p>
            <a:pPr>
              <a:lnSpc>
                <a:spcPts val="3563"/>
              </a:lnSpc>
            </a:pPr>
          </a:p>
          <a:p>
            <a:pPr>
              <a:lnSpc>
                <a:spcPts val="3563"/>
              </a:lnSpc>
            </a:pPr>
            <a:r>
              <a:rPr lang="en-US" sz="2545">
                <a:solidFill>
                  <a:srgbClr val="000000"/>
                </a:solidFill>
                <a:latin typeface="Montserrat Bold"/>
              </a:rPr>
              <a:t>Insufficient Real-time Analytics:</a:t>
            </a:r>
          </a:p>
          <a:p>
            <a:pPr marL="549565" indent="-274783" lvl="1">
              <a:lnSpc>
                <a:spcPts val="3563"/>
              </a:lnSpc>
              <a:buFont typeface="Arial"/>
              <a:buChar char="•"/>
            </a:pPr>
            <a:r>
              <a:rPr lang="en-US" sz="2545">
                <a:solidFill>
                  <a:srgbClr val="000000"/>
                </a:solidFill>
                <a:latin typeface="Montserrat"/>
              </a:rPr>
              <a:t>Current analytics tools lack robustness, hindering effective tracking of key performance indicators and resource utilization.</a:t>
            </a:r>
          </a:p>
          <a:p>
            <a:pPr marL="549565" indent="-274783" lvl="1">
              <a:lnSpc>
                <a:spcPts val="3563"/>
              </a:lnSpc>
              <a:buFont typeface="Arial"/>
              <a:buChar char="•"/>
            </a:pPr>
            <a:r>
              <a:rPr lang="en-US" sz="2545">
                <a:solidFill>
                  <a:srgbClr val="000000"/>
                </a:solidFill>
                <a:latin typeface="Montserrat"/>
              </a:rPr>
              <a:t>Administrators face challenges in making data-driven decisions due to a lack of insightful reports.</a:t>
            </a:r>
          </a:p>
          <a:p>
            <a:pPr>
              <a:lnSpc>
                <a:spcPts val="3563"/>
              </a:lnSpc>
            </a:pPr>
          </a:p>
          <a:p>
            <a:pPr>
              <a:lnSpc>
                <a:spcPts val="3563"/>
              </a:lnSpc>
            </a:pPr>
          </a:p>
          <a:p>
            <a:pPr>
              <a:lnSpc>
                <a:spcPts val="3563"/>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0C5FF"/>
        </a:solidFill>
      </p:bgPr>
    </p:bg>
    <p:spTree>
      <p:nvGrpSpPr>
        <p:cNvPr id="1" name=""/>
        <p:cNvGrpSpPr/>
        <p:nvPr/>
      </p:nvGrpSpPr>
      <p:grpSpPr>
        <a:xfrm>
          <a:off x="0" y="0"/>
          <a:ext cx="0" cy="0"/>
          <a:chOff x="0" y="0"/>
          <a:chExt cx="0" cy="0"/>
        </a:xfrm>
      </p:grpSpPr>
      <p:sp>
        <p:nvSpPr>
          <p:cNvPr name="Freeform 2" id="2"/>
          <p:cNvSpPr/>
          <p:nvPr/>
        </p:nvSpPr>
        <p:spPr>
          <a:xfrm flipH="false" flipV="false" rot="0">
            <a:off x="15030626" y="6456952"/>
            <a:ext cx="2869571" cy="3969932"/>
          </a:xfrm>
          <a:custGeom>
            <a:avLst/>
            <a:gdLst/>
            <a:ahLst/>
            <a:cxnLst/>
            <a:rect r="r" b="b" t="t" l="l"/>
            <a:pathLst>
              <a:path h="3969932" w="2869571">
                <a:moveTo>
                  <a:pt x="0" y="0"/>
                </a:moveTo>
                <a:lnTo>
                  <a:pt x="2869570" y="0"/>
                </a:lnTo>
                <a:lnTo>
                  <a:pt x="2869570" y="3969932"/>
                </a:lnTo>
                <a:lnTo>
                  <a:pt x="0" y="3969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915502" y="1615784"/>
            <a:ext cx="7956059" cy="1868396"/>
            <a:chOff x="0" y="0"/>
            <a:chExt cx="1268996" cy="298010"/>
          </a:xfrm>
        </p:grpSpPr>
        <p:sp>
          <p:nvSpPr>
            <p:cNvPr name="Freeform 4" id="4"/>
            <p:cNvSpPr/>
            <p:nvPr/>
          </p:nvSpPr>
          <p:spPr>
            <a:xfrm flipH="false" flipV="false" rot="0">
              <a:off x="0" y="0"/>
              <a:ext cx="1268996" cy="298010"/>
            </a:xfrm>
            <a:custGeom>
              <a:avLst/>
              <a:gdLst/>
              <a:ahLst/>
              <a:cxnLst/>
              <a:rect r="r" b="b" t="t" l="l"/>
              <a:pathLst>
                <a:path h="298010" w="1268996">
                  <a:moveTo>
                    <a:pt x="97308" y="0"/>
                  </a:moveTo>
                  <a:lnTo>
                    <a:pt x="1171687" y="0"/>
                  </a:lnTo>
                  <a:cubicBezTo>
                    <a:pt x="1197495" y="0"/>
                    <a:pt x="1222246" y="10252"/>
                    <a:pt x="1240495" y="28501"/>
                  </a:cubicBezTo>
                  <a:cubicBezTo>
                    <a:pt x="1258744" y="46750"/>
                    <a:pt x="1268996" y="71501"/>
                    <a:pt x="1268996" y="97308"/>
                  </a:cubicBezTo>
                  <a:lnTo>
                    <a:pt x="1268996" y="200702"/>
                  </a:lnTo>
                  <a:cubicBezTo>
                    <a:pt x="1268996" y="254444"/>
                    <a:pt x="1225429" y="298010"/>
                    <a:pt x="1171687" y="298010"/>
                  </a:cubicBezTo>
                  <a:lnTo>
                    <a:pt x="97308" y="298010"/>
                  </a:lnTo>
                  <a:cubicBezTo>
                    <a:pt x="43566" y="298010"/>
                    <a:pt x="0" y="254444"/>
                    <a:pt x="0" y="200702"/>
                  </a:cubicBezTo>
                  <a:lnTo>
                    <a:pt x="0" y="97308"/>
                  </a:lnTo>
                  <a:cubicBezTo>
                    <a:pt x="0" y="43566"/>
                    <a:pt x="43566" y="0"/>
                    <a:pt x="97308" y="0"/>
                  </a:cubicBezTo>
                  <a:close/>
                </a:path>
              </a:pathLst>
            </a:custGeom>
            <a:solidFill>
              <a:srgbClr val="FFFFFF"/>
            </a:solidFill>
            <a:ln cap="rnd">
              <a:noFill/>
              <a:prstDash val="solid"/>
              <a:round/>
            </a:ln>
          </p:spPr>
        </p:sp>
        <p:sp>
          <p:nvSpPr>
            <p:cNvPr name="TextBox 5" id="5"/>
            <p:cNvSpPr txBox="true"/>
            <p:nvPr/>
          </p:nvSpPr>
          <p:spPr>
            <a:xfrm>
              <a:off x="0" y="-142875"/>
              <a:ext cx="1268996" cy="440885"/>
            </a:xfrm>
            <a:prstGeom prst="rect">
              <a:avLst/>
            </a:prstGeom>
          </p:spPr>
          <p:txBody>
            <a:bodyPr anchor="ctr" rtlCol="false" tIns="50800" lIns="50800" bIns="50800" rIns="50800"/>
            <a:lstStyle/>
            <a:p>
              <a:pPr algn="ctr" marL="0" indent="0" lvl="0">
                <a:lnSpc>
                  <a:spcPts val="10217"/>
                </a:lnSpc>
                <a:spcBef>
                  <a:spcPct val="0"/>
                </a:spcBef>
              </a:pPr>
            </a:p>
          </p:txBody>
        </p:sp>
      </p:grpSp>
      <p:sp>
        <p:nvSpPr>
          <p:cNvPr name="TextBox 6" id="6"/>
          <p:cNvSpPr txBox="true"/>
          <p:nvPr/>
        </p:nvSpPr>
        <p:spPr>
          <a:xfrm rot="0">
            <a:off x="0" y="-45159"/>
            <a:ext cx="11013662" cy="1194337"/>
          </a:xfrm>
          <a:prstGeom prst="rect">
            <a:avLst/>
          </a:prstGeom>
        </p:spPr>
        <p:txBody>
          <a:bodyPr anchor="t" rtlCol="false" tIns="0" lIns="0" bIns="0" rIns="0">
            <a:spAutoFit/>
          </a:bodyPr>
          <a:lstStyle/>
          <a:p>
            <a:pPr marL="0" indent="0" lvl="0">
              <a:lnSpc>
                <a:spcPts val="9770"/>
              </a:lnSpc>
              <a:spcBef>
                <a:spcPct val="0"/>
              </a:spcBef>
            </a:pPr>
            <a:r>
              <a:rPr lang="en-US" sz="6978">
                <a:solidFill>
                  <a:srgbClr val="05066D"/>
                </a:solidFill>
                <a:latin typeface="Comic Sans Bold"/>
              </a:rPr>
              <a:t>Exisiting Systems</a:t>
            </a:r>
          </a:p>
        </p:txBody>
      </p:sp>
      <p:sp>
        <p:nvSpPr>
          <p:cNvPr name="TextBox 7" id="7"/>
          <p:cNvSpPr txBox="true"/>
          <p:nvPr/>
        </p:nvSpPr>
        <p:spPr>
          <a:xfrm rot="0">
            <a:off x="2393038" y="1568159"/>
            <a:ext cx="11139612" cy="3116695"/>
          </a:xfrm>
          <a:prstGeom prst="rect">
            <a:avLst/>
          </a:prstGeom>
        </p:spPr>
        <p:txBody>
          <a:bodyPr anchor="t" rtlCol="false" tIns="0" lIns="0" bIns="0" rIns="0">
            <a:spAutoFit/>
          </a:bodyPr>
          <a:lstStyle/>
          <a:p>
            <a:pPr algn="just">
              <a:lnSpc>
                <a:spcPts val="3563"/>
              </a:lnSpc>
            </a:pPr>
            <a:r>
              <a:rPr lang="en-US" sz="2545">
                <a:solidFill>
                  <a:srgbClr val="000000"/>
                </a:solidFill>
                <a:latin typeface="Montserrat Bold"/>
              </a:rPr>
              <a:t>Saamipya:</a:t>
            </a:r>
          </a:p>
          <a:p>
            <a:pPr algn="just" marL="549565" indent="-274783" lvl="1">
              <a:lnSpc>
                <a:spcPts val="3563"/>
              </a:lnSpc>
              <a:buFont typeface="Arial"/>
              <a:buChar char="•"/>
            </a:pPr>
            <a:r>
              <a:rPr lang="en-US" sz="2545">
                <a:solidFill>
                  <a:srgbClr val="000000"/>
                </a:solidFill>
                <a:latin typeface="Montserrat"/>
              </a:rPr>
              <a:t>Saamipya, though reputable, may have room for improvement, particularly in terms of stock availability. </a:t>
            </a:r>
          </a:p>
          <a:p>
            <a:pPr algn="just" marL="549565" indent="-274783" lvl="1">
              <a:lnSpc>
                <a:spcPts val="3563"/>
              </a:lnSpc>
              <a:buFont typeface="Arial"/>
              <a:buChar char="•"/>
            </a:pPr>
            <a:r>
              <a:rPr lang="en-US" sz="2545">
                <a:solidFill>
                  <a:srgbClr val="000000"/>
                </a:solidFill>
                <a:latin typeface="Montserrat"/>
              </a:rPr>
              <a:t>The website, while serving healthcare professionals effectively, could enhance user experience by addressing minimal stock levels.</a:t>
            </a:r>
          </a:p>
          <a:p>
            <a:pPr algn="just">
              <a:lnSpc>
                <a:spcPts val="3563"/>
              </a:lnSpc>
              <a:spcBef>
                <a:spcPct val="0"/>
              </a:spcBef>
            </a:pPr>
          </a:p>
        </p:txBody>
      </p:sp>
      <p:sp>
        <p:nvSpPr>
          <p:cNvPr name="TextBox 8" id="8"/>
          <p:cNvSpPr txBox="true"/>
          <p:nvPr/>
        </p:nvSpPr>
        <p:spPr>
          <a:xfrm rot="0">
            <a:off x="304283" y="1640770"/>
            <a:ext cx="1421591" cy="1627923"/>
          </a:xfrm>
          <a:prstGeom prst="rect">
            <a:avLst/>
          </a:prstGeom>
        </p:spPr>
        <p:txBody>
          <a:bodyPr anchor="t" rtlCol="false" tIns="0" lIns="0" bIns="0" rIns="0">
            <a:spAutoFit/>
          </a:bodyPr>
          <a:lstStyle/>
          <a:p>
            <a:pPr>
              <a:lnSpc>
                <a:spcPts val="13475"/>
              </a:lnSpc>
              <a:spcBef>
                <a:spcPct val="0"/>
              </a:spcBef>
            </a:pPr>
            <a:r>
              <a:rPr lang="en-US" sz="9625">
                <a:solidFill>
                  <a:srgbClr val="337096"/>
                </a:solidFill>
                <a:latin typeface="Montserrat Classic Bold"/>
              </a:rPr>
              <a:t>01</a:t>
            </a:r>
          </a:p>
        </p:txBody>
      </p:sp>
      <p:grpSp>
        <p:nvGrpSpPr>
          <p:cNvPr name="Group 9" id="9"/>
          <p:cNvGrpSpPr/>
          <p:nvPr/>
        </p:nvGrpSpPr>
        <p:grpSpPr>
          <a:xfrm rot="0">
            <a:off x="-5867305" y="6887929"/>
            <a:ext cx="7956059" cy="1807164"/>
            <a:chOff x="0" y="0"/>
            <a:chExt cx="1268996" cy="288244"/>
          </a:xfrm>
        </p:grpSpPr>
        <p:sp>
          <p:nvSpPr>
            <p:cNvPr name="Freeform 10" id="10"/>
            <p:cNvSpPr/>
            <p:nvPr/>
          </p:nvSpPr>
          <p:spPr>
            <a:xfrm flipH="false" flipV="false" rot="0">
              <a:off x="0" y="0"/>
              <a:ext cx="1268996" cy="288244"/>
            </a:xfrm>
            <a:custGeom>
              <a:avLst/>
              <a:gdLst/>
              <a:ahLst/>
              <a:cxnLst/>
              <a:rect r="r" b="b" t="t" l="l"/>
              <a:pathLst>
                <a:path h="288244" w="1268996">
                  <a:moveTo>
                    <a:pt x="97308" y="0"/>
                  </a:moveTo>
                  <a:lnTo>
                    <a:pt x="1171687" y="0"/>
                  </a:lnTo>
                  <a:cubicBezTo>
                    <a:pt x="1197495" y="0"/>
                    <a:pt x="1222246" y="10252"/>
                    <a:pt x="1240495" y="28501"/>
                  </a:cubicBezTo>
                  <a:cubicBezTo>
                    <a:pt x="1258744" y="46750"/>
                    <a:pt x="1268996" y="71501"/>
                    <a:pt x="1268996" y="97308"/>
                  </a:cubicBezTo>
                  <a:lnTo>
                    <a:pt x="1268996" y="190935"/>
                  </a:lnTo>
                  <a:cubicBezTo>
                    <a:pt x="1268996" y="244677"/>
                    <a:pt x="1225429" y="288244"/>
                    <a:pt x="1171687" y="288244"/>
                  </a:cubicBezTo>
                  <a:lnTo>
                    <a:pt x="97308" y="288244"/>
                  </a:lnTo>
                  <a:cubicBezTo>
                    <a:pt x="43566" y="288244"/>
                    <a:pt x="0" y="244677"/>
                    <a:pt x="0" y="190935"/>
                  </a:cubicBezTo>
                  <a:lnTo>
                    <a:pt x="0" y="97308"/>
                  </a:lnTo>
                  <a:cubicBezTo>
                    <a:pt x="0" y="43566"/>
                    <a:pt x="43566" y="0"/>
                    <a:pt x="97308" y="0"/>
                  </a:cubicBezTo>
                  <a:close/>
                </a:path>
              </a:pathLst>
            </a:custGeom>
            <a:solidFill>
              <a:srgbClr val="FFFFFF"/>
            </a:solidFill>
            <a:ln cap="rnd">
              <a:noFill/>
              <a:prstDash val="solid"/>
              <a:round/>
            </a:ln>
          </p:spPr>
        </p:sp>
        <p:sp>
          <p:nvSpPr>
            <p:cNvPr name="TextBox 11" id="11"/>
            <p:cNvSpPr txBox="true"/>
            <p:nvPr/>
          </p:nvSpPr>
          <p:spPr>
            <a:xfrm>
              <a:off x="0" y="-142875"/>
              <a:ext cx="1268996" cy="431119"/>
            </a:xfrm>
            <a:prstGeom prst="rect">
              <a:avLst/>
            </a:prstGeom>
          </p:spPr>
          <p:txBody>
            <a:bodyPr anchor="ctr" rtlCol="false" tIns="50800" lIns="50800" bIns="50800" rIns="50800"/>
            <a:lstStyle/>
            <a:p>
              <a:pPr algn="ctr" marL="0" indent="0" lvl="0">
                <a:lnSpc>
                  <a:spcPts val="10217"/>
                </a:lnSpc>
                <a:spcBef>
                  <a:spcPct val="0"/>
                </a:spcBef>
              </a:pPr>
            </a:p>
          </p:txBody>
        </p:sp>
      </p:grpSp>
      <p:sp>
        <p:nvSpPr>
          <p:cNvPr name="TextBox 12" id="12"/>
          <p:cNvSpPr txBox="true"/>
          <p:nvPr/>
        </p:nvSpPr>
        <p:spPr>
          <a:xfrm rot="0">
            <a:off x="2393038" y="7178338"/>
            <a:ext cx="11139612" cy="2221345"/>
          </a:xfrm>
          <a:prstGeom prst="rect">
            <a:avLst/>
          </a:prstGeom>
        </p:spPr>
        <p:txBody>
          <a:bodyPr anchor="t" rtlCol="false" tIns="0" lIns="0" bIns="0" rIns="0">
            <a:spAutoFit/>
          </a:bodyPr>
          <a:lstStyle/>
          <a:p>
            <a:pPr algn="just">
              <a:lnSpc>
                <a:spcPts val="3563"/>
              </a:lnSpc>
            </a:pPr>
            <a:r>
              <a:rPr lang="en-US" sz="2545">
                <a:solidFill>
                  <a:srgbClr val="000000"/>
                </a:solidFill>
                <a:latin typeface="Montserrat Bold"/>
              </a:rPr>
              <a:t>Rentickle:</a:t>
            </a:r>
          </a:p>
          <a:p>
            <a:pPr algn="just" marL="549565" indent="-274783" lvl="1">
              <a:lnSpc>
                <a:spcPts val="3563"/>
              </a:lnSpc>
              <a:buFont typeface="Arial"/>
              <a:buChar char="•"/>
            </a:pPr>
            <a:r>
              <a:rPr lang="en-US" sz="2545">
                <a:solidFill>
                  <a:srgbClr val="000000"/>
                </a:solidFill>
                <a:latin typeface="Montserrat"/>
              </a:rPr>
              <a:t>R</a:t>
            </a:r>
            <a:r>
              <a:rPr lang="en-US" sz="2545">
                <a:solidFill>
                  <a:srgbClr val="000000"/>
                </a:solidFill>
                <a:latin typeface="Montserrat"/>
              </a:rPr>
              <a:t>entickle focuses on offering furniture and home appliances for rent, catering to the residential and commercial segments.</a:t>
            </a:r>
          </a:p>
          <a:p>
            <a:pPr algn="just" marL="549565" indent="-274783" lvl="1">
              <a:lnSpc>
                <a:spcPts val="3563"/>
              </a:lnSpc>
              <a:spcBef>
                <a:spcPct val="0"/>
              </a:spcBef>
              <a:buFont typeface="Arial"/>
              <a:buChar char="•"/>
            </a:pPr>
            <a:r>
              <a:rPr lang="en-US" sz="2545">
                <a:solidFill>
                  <a:srgbClr val="000000"/>
                </a:solidFill>
                <a:latin typeface="Montserrat"/>
              </a:rPr>
              <a:t>The platform provides curated packages for different needs, such as home furniture, office furniture, and appliances.</a:t>
            </a:r>
          </a:p>
        </p:txBody>
      </p:sp>
      <p:sp>
        <p:nvSpPr>
          <p:cNvPr name="TextBox 13" id="13"/>
          <p:cNvSpPr txBox="true"/>
          <p:nvPr/>
        </p:nvSpPr>
        <p:spPr>
          <a:xfrm rot="0">
            <a:off x="304283" y="6882299"/>
            <a:ext cx="2088755" cy="1627923"/>
          </a:xfrm>
          <a:prstGeom prst="rect">
            <a:avLst/>
          </a:prstGeom>
        </p:spPr>
        <p:txBody>
          <a:bodyPr anchor="t" rtlCol="false" tIns="0" lIns="0" bIns="0" rIns="0">
            <a:spAutoFit/>
          </a:bodyPr>
          <a:lstStyle/>
          <a:p>
            <a:pPr>
              <a:lnSpc>
                <a:spcPts val="13475"/>
              </a:lnSpc>
              <a:spcBef>
                <a:spcPct val="0"/>
              </a:spcBef>
            </a:pPr>
            <a:r>
              <a:rPr lang="en-US" sz="9625">
                <a:solidFill>
                  <a:srgbClr val="337096"/>
                </a:solidFill>
                <a:latin typeface="Montserrat Classic Bold"/>
              </a:rPr>
              <a:t>03</a:t>
            </a:r>
          </a:p>
        </p:txBody>
      </p:sp>
      <p:grpSp>
        <p:nvGrpSpPr>
          <p:cNvPr name="Group 14" id="14"/>
          <p:cNvGrpSpPr/>
          <p:nvPr/>
        </p:nvGrpSpPr>
        <p:grpSpPr>
          <a:xfrm rot="0">
            <a:off x="-5915502" y="4160455"/>
            <a:ext cx="7956059" cy="1868396"/>
            <a:chOff x="0" y="0"/>
            <a:chExt cx="1268996" cy="298010"/>
          </a:xfrm>
        </p:grpSpPr>
        <p:sp>
          <p:nvSpPr>
            <p:cNvPr name="Freeform 15" id="15"/>
            <p:cNvSpPr/>
            <p:nvPr/>
          </p:nvSpPr>
          <p:spPr>
            <a:xfrm flipH="false" flipV="false" rot="0">
              <a:off x="0" y="0"/>
              <a:ext cx="1268996" cy="298010"/>
            </a:xfrm>
            <a:custGeom>
              <a:avLst/>
              <a:gdLst/>
              <a:ahLst/>
              <a:cxnLst/>
              <a:rect r="r" b="b" t="t" l="l"/>
              <a:pathLst>
                <a:path h="298010" w="1268996">
                  <a:moveTo>
                    <a:pt x="97308" y="0"/>
                  </a:moveTo>
                  <a:lnTo>
                    <a:pt x="1171687" y="0"/>
                  </a:lnTo>
                  <a:cubicBezTo>
                    <a:pt x="1197495" y="0"/>
                    <a:pt x="1222246" y="10252"/>
                    <a:pt x="1240495" y="28501"/>
                  </a:cubicBezTo>
                  <a:cubicBezTo>
                    <a:pt x="1258744" y="46750"/>
                    <a:pt x="1268996" y="71501"/>
                    <a:pt x="1268996" y="97308"/>
                  </a:cubicBezTo>
                  <a:lnTo>
                    <a:pt x="1268996" y="200702"/>
                  </a:lnTo>
                  <a:cubicBezTo>
                    <a:pt x="1268996" y="254444"/>
                    <a:pt x="1225429" y="298010"/>
                    <a:pt x="1171687" y="298010"/>
                  </a:cubicBezTo>
                  <a:lnTo>
                    <a:pt x="97308" y="298010"/>
                  </a:lnTo>
                  <a:cubicBezTo>
                    <a:pt x="43566" y="298010"/>
                    <a:pt x="0" y="254444"/>
                    <a:pt x="0" y="200702"/>
                  </a:cubicBezTo>
                  <a:lnTo>
                    <a:pt x="0" y="97308"/>
                  </a:lnTo>
                  <a:cubicBezTo>
                    <a:pt x="0" y="43566"/>
                    <a:pt x="43566" y="0"/>
                    <a:pt x="97308" y="0"/>
                  </a:cubicBezTo>
                  <a:close/>
                </a:path>
              </a:pathLst>
            </a:custGeom>
            <a:solidFill>
              <a:srgbClr val="FFFFFF"/>
            </a:solidFill>
            <a:ln cap="rnd">
              <a:noFill/>
              <a:prstDash val="solid"/>
              <a:round/>
            </a:ln>
          </p:spPr>
        </p:sp>
        <p:sp>
          <p:nvSpPr>
            <p:cNvPr name="TextBox 16" id="16"/>
            <p:cNvSpPr txBox="true"/>
            <p:nvPr/>
          </p:nvSpPr>
          <p:spPr>
            <a:xfrm>
              <a:off x="0" y="-142875"/>
              <a:ext cx="1268996" cy="440885"/>
            </a:xfrm>
            <a:prstGeom prst="rect">
              <a:avLst/>
            </a:prstGeom>
          </p:spPr>
          <p:txBody>
            <a:bodyPr anchor="ctr" rtlCol="false" tIns="50800" lIns="50800" bIns="50800" rIns="50800"/>
            <a:lstStyle/>
            <a:p>
              <a:pPr algn="ctr" marL="0" indent="0" lvl="0">
                <a:lnSpc>
                  <a:spcPts val="10217"/>
                </a:lnSpc>
                <a:spcBef>
                  <a:spcPct val="0"/>
                </a:spcBef>
              </a:pPr>
            </a:p>
          </p:txBody>
        </p:sp>
      </p:grpSp>
      <p:sp>
        <p:nvSpPr>
          <p:cNvPr name="TextBox 17" id="17"/>
          <p:cNvSpPr txBox="true"/>
          <p:nvPr/>
        </p:nvSpPr>
        <p:spPr>
          <a:xfrm rot="0">
            <a:off x="146942" y="4185442"/>
            <a:ext cx="1736274" cy="1627923"/>
          </a:xfrm>
          <a:prstGeom prst="rect">
            <a:avLst/>
          </a:prstGeom>
        </p:spPr>
        <p:txBody>
          <a:bodyPr anchor="t" rtlCol="false" tIns="0" lIns="0" bIns="0" rIns="0">
            <a:spAutoFit/>
          </a:bodyPr>
          <a:lstStyle/>
          <a:p>
            <a:pPr>
              <a:lnSpc>
                <a:spcPts val="13475"/>
              </a:lnSpc>
              <a:spcBef>
                <a:spcPct val="0"/>
              </a:spcBef>
            </a:pPr>
            <a:r>
              <a:rPr lang="en-US" sz="9625">
                <a:solidFill>
                  <a:srgbClr val="337096"/>
                </a:solidFill>
                <a:latin typeface="Montserrat Classic Bold"/>
              </a:rPr>
              <a:t>02</a:t>
            </a:r>
          </a:p>
        </p:txBody>
      </p:sp>
      <p:sp>
        <p:nvSpPr>
          <p:cNvPr name="TextBox 18" id="18"/>
          <p:cNvSpPr txBox="true"/>
          <p:nvPr/>
        </p:nvSpPr>
        <p:spPr>
          <a:xfrm rot="0">
            <a:off x="2393038" y="4328317"/>
            <a:ext cx="11139612" cy="2669020"/>
          </a:xfrm>
          <a:prstGeom prst="rect">
            <a:avLst/>
          </a:prstGeom>
        </p:spPr>
        <p:txBody>
          <a:bodyPr anchor="t" rtlCol="false" tIns="0" lIns="0" bIns="0" rIns="0">
            <a:spAutoFit/>
          </a:bodyPr>
          <a:lstStyle/>
          <a:p>
            <a:pPr algn="just">
              <a:lnSpc>
                <a:spcPts val="3563"/>
              </a:lnSpc>
            </a:pPr>
            <a:r>
              <a:rPr lang="en-US" sz="2545">
                <a:solidFill>
                  <a:srgbClr val="000000"/>
                </a:solidFill>
                <a:latin typeface="Montserrat Semi-Bold"/>
              </a:rPr>
              <a:t>Liberent</a:t>
            </a:r>
            <a:r>
              <a:rPr lang="en-US" sz="2545">
                <a:solidFill>
                  <a:srgbClr val="000000"/>
                </a:solidFill>
                <a:latin typeface="Montserrat"/>
              </a:rPr>
              <a:t>:</a:t>
            </a:r>
          </a:p>
          <a:p>
            <a:pPr algn="just" marL="549565" indent="-274783" lvl="1">
              <a:lnSpc>
                <a:spcPts val="3563"/>
              </a:lnSpc>
              <a:buFont typeface="Arial"/>
              <a:buChar char="•"/>
            </a:pPr>
            <a:r>
              <a:rPr lang="en-US" sz="2545">
                <a:solidFill>
                  <a:srgbClr val="000000"/>
                </a:solidFill>
                <a:latin typeface="Montserrat"/>
              </a:rPr>
              <a:t>Liberent is a rental platform that offers a diverse range of lifestyle products for short-term use. </a:t>
            </a:r>
          </a:p>
          <a:p>
            <a:pPr algn="just" marL="549565" indent="-274783" lvl="1">
              <a:lnSpc>
                <a:spcPts val="3563"/>
              </a:lnSpc>
              <a:spcBef>
                <a:spcPct val="0"/>
              </a:spcBef>
              <a:buFont typeface="Arial"/>
              <a:buChar char="•"/>
            </a:pPr>
            <a:r>
              <a:rPr lang="en-US" sz="2545">
                <a:solidFill>
                  <a:srgbClr val="000000"/>
                </a:solidFill>
                <a:latin typeface="Montserrat"/>
              </a:rPr>
              <a:t>Specializing in providing cameras, gaming consoles, and other gadgets, Liberent allows users to access premium equipment without the need for ownership.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TextBox 2" id="2"/>
          <p:cNvSpPr txBox="true"/>
          <p:nvPr/>
        </p:nvSpPr>
        <p:spPr>
          <a:xfrm rot="0">
            <a:off x="1894854" y="193081"/>
            <a:ext cx="9738141" cy="1005115"/>
          </a:xfrm>
          <a:prstGeom prst="rect">
            <a:avLst/>
          </a:prstGeom>
        </p:spPr>
        <p:txBody>
          <a:bodyPr anchor="t" rtlCol="false" tIns="0" lIns="0" bIns="0" rIns="0">
            <a:spAutoFit/>
          </a:bodyPr>
          <a:lstStyle/>
          <a:p>
            <a:pPr algn="ctr" marL="0" indent="0" lvl="0">
              <a:lnSpc>
                <a:spcPts val="8124"/>
              </a:lnSpc>
              <a:spcBef>
                <a:spcPct val="0"/>
              </a:spcBef>
            </a:pPr>
            <a:r>
              <a:rPr lang="en-US" sz="5803">
                <a:solidFill>
                  <a:srgbClr val="05066D"/>
                </a:solidFill>
                <a:latin typeface="Comic Sans Bold"/>
              </a:rPr>
              <a:t>PROPOSED SYSTEM</a:t>
            </a:r>
          </a:p>
        </p:txBody>
      </p:sp>
      <p:sp>
        <p:nvSpPr>
          <p:cNvPr name="Freeform 3" id="3"/>
          <p:cNvSpPr/>
          <p:nvPr/>
        </p:nvSpPr>
        <p:spPr>
          <a:xfrm flipH="false" flipV="false" rot="0">
            <a:off x="14192671" y="762018"/>
            <a:ext cx="3738107" cy="2610968"/>
          </a:xfrm>
          <a:custGeom>
            <a:avLst/>
            <a:gdLst/>
            <a:ahLst/>
            <a:cxnLst/>
            <a:rect r="r" b="b" t="t" l="l"/>
            <a:pathLst>
              <a:path h="2610968" w="3738107">
                <a:moveTo>
                  <a:pt x="0" y="0"/>
                </a:moveTo>
                <a:lnTo>
                  <a:pt x="3738107" y="0"/>
                </a:lnTo>
                <a:lnTo>
                  <a:pt x="3738107" y="2610968"/>
                </a:lnTo>
                <a:lnTo>
                  <a:pt x="0" y="2610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89467" y="1207130"/>
            <a:ext cx="13378227" cy="8555533"/>
            <a:chOff x="0" y="0"/>
            <a:chExt cx="1847453" cy="1181468"/>
          </a:xfrm>
        </p:grpSpPr>
        <p:sp>
          <p:nvSpPr>
            <p:cNvPr name="Freeform 5" id="5"/>
            <p:cNvSpPr/>
            <p:nvPr/>
          </p:nvSpPr>
          <p:spPr>
            <a:xfrm flipH="false" flipV="false" rot="0">
              <a:off x="0" y="0"/>
              <a:ext cx="1847453" cy="1181468"/>
            </a:xfrm>
            <a:custGeom>
              <a:avLst/>
              <a:gdLst/>
              <a:ahLst/>
              <a:cxnLst/>
              <a:rect r="r" b="b" t="t" l="l"/>
              <a:pathLst>
                <a:path h="1181468" w="1847453">
                  <a:moveTo>
                    <a:pt x="9838" y="0"/>
                  </a:moveTo>
                  <a:lnTo>
                    <a:pt x="1837616" y="0"/>
                  </a:lnTo>
                  <a:cubicBezTo>
                    <a:pt x="1843049" y="0"/>
                    <a:pt x="1847453" y="4405"/>
                    <a:pt x="1847453" y="9838"/>
                  </a:cubicBezTo>
                  <a:lnTo>
                    <a:pt x="1847453" y="1171630"/>
                  </a:lnTo>
                  <a:cubicBezTo>
                    <a:pt x="1847453" y="1177064"/>
                    <a:pt x="1843049" y="1181468"/>
                    <a:pt x="1837616" y="1181468"/>
                  </a:cubicBezTo>
                  <a:lnTo>
                    <a:pt x="9838" y="1181468"/>
                  </a:lnTo>
                  <a:cubicBezTo>
                    <a:pt x="4405" y="1181468"/>
                    <a:pt x="0" y="1177064"/>
                    <a:pt x="0" y="1171630"/>
                  </a:cubicBezTo>
                  <a:lnTo>
                    <a:pt x="0" y="9838"/>
                  </a:lnTo>
                  <a:cubicBezTo>
                    <a:pt x="0" y="4405"/>
                    <a:pt x="4405" y="0"/>
                    <a:pt x="9838" y="0"/>
                  </a:cubicBezTo>
                  <a:close/>
                </a:path>
              </a:pathLst>
            </a:custGeom>
            <a:solidFill>
              <a:srgbClr val="E4EEFF">
                <a:alpha val="56863"/>
              </a:srgbClr>
            </a:solidFill>
            <a:ln cap="sq">
              <a:noFill/>
              <a:prstDash val="solid"/>
              <a:miter/>
            </a:ln>
          </p:spPr>
        </p:sp>
        <p:sp>
          <p:nvSpPr>
            <p:cNvPr name="TextBox 6" id="6"/>
            <p:cNvSpPr txBox="true"/>
            <p:nvPr/>
          </p:nvSpPr>
          <p:spPr>
            <a:xfrm>
              <a:off x="0" y="-57150"/>
              <a:ext cx="1847453" cy="1238618"/>
            </a:xfrm>
            <a:prstGeom prst="rect">
              <a:avLst/>
            </a:prstGeom>
          </p:spPr>
          <p:txBody>
            <a:bodyPr anchor="ctr" rtlCol="false" tIns="50800" lIns="50800" bIns="50800" rIns="50800"/>
            <a:lstStyle/>
            <a:p>
              <a:pPr algn="ctr">
                <a:lnSpc>
                  <a:spcPts val="4682"/>
                </a:lnSpc>
              </a:pPr>
            </a:p>
          </p:txBody>
        </p:sp>
      </p:grpSp>
      <p:sp>
        <p:nvSpPr>
          <p:cNvPr name="TextBox 7" id="7"/>
          <p:cNvSpPr txBox="true"/>
          <p:nvPr/>
        </p:nvSpPr>
        <p:spPr>
          <a:xfrm rot="0">
            <a:off x="926979" y="1488210"/>
            <a:ext cx="13303203" cy="7871604"/>
          </a:xfrm>
          <a:prstGeom prst="rect">
            <a:avLst/>
          </a:prstGeom>
        </p:spPr>
        <p:txBody>
          <a:bodyPr anchor="t" rtlCol="false" tIns="0" lIns="0" bIns="0" rIns="0">
            <a:spAutoFit/>
          </a:bodyPr>
          <a:lstStyle/>
          <a:p>
            <a:pPr algn="just">
              <a:lnSpc>
                <a:spcPts val="3457"/>
              </a:lnSpc>
            </a:pPr>
            <a:r>
              <a:rPr lang="en-US" sz="2469">
                <a:solidFill>
                  <a:srgbClr val="000000"/>
                </a:solidFill>
                <a:latin typeface="Montserrat"/>
              </a:rPr>
              <a:t>The "WeCare" web application is designed as a comprehensive solution to revolutionise hospital logistics in the dynamic healthcare landscape.</a:t>
            </a:r>
          </a:p>
          <a:p>
            <a:pPr algn="just" marL="533128" indent="-266564" lvl="1">
              <a:lnSpc>
                <a:spcPts val="3457"/>
              </a:lnSpc>
              <a:buFont typeface="Arial"/>
              <a:buChar char="•"/>
            </a:pPr>
            <a:r>
              <a:rPr lang="en-US" sz="2469">
                <a:solidFill>
                  <a:srgbClr val="000000"/>
                </a:solidFill>
                <a:latin typeface="Montserrat"/>
              </a:rPr>
              <a:t>It addresses key challenges, such as streamlining hospital transport management and providing hygienic medical instruments. The system enhances medical equipment inventory management by implementing  automated alerts, and dynamic allocation based on real-time demand, ensuring availability and adaptability within healthcare facilities.</a:t>
            </a:r>
          </a:p>
          <a:p>
            <a:pPr algn="just" marL="533128" indent="-266564" lvl="1">
              <a:lnSpc>
                <a:spcPts val="3457"/>
              </a:lnSpc>
              <a:buFont typeface="Arial"/>
              <a:buChar char="•"/>
            </a:pPr>
            <a:r>
              <a:rPr lang="en-US" sz="2469">
                <a:solidFill>
                  <a:srgbClr val="000000"/>
                </a:solidFill>
                <a:latin typeface="Montserrat"/>
              </a:rPr>
              <a:t>Additionally, the proposed system introduces a robust billing and invoicing module, real-time analytics tools, and heightened security measures to ensure patient data protection and regulatory compliance.</a:t>
            </a:r>
          </a:p>
          <a:p>
            <a:pPr algn="just" marL="533128" indent="-266564" lvl="1">
              <a:lnSpc>
                <a:spcPts val="3457"/>
              </a:lnSpc>
              <a:buFont typeface="Arial"/>
              <a:buChar char="•"/>
            </a:pPr>
            <a:r>
              <a:rPr lang="en-US" sz="2469">
                <a:solidFill>
                  <a:srgbClr val="000000"/>
                </a:solidFill>
                <a:latin typeface="Montserrat"/>
              </a:rPr>
              <a:t>Furthermore, the user experience is enhanced with streamlined admin functions, cloud service integration for accessibility, and the addition of a chatbot for user support. </a:t>
            </a:r>
          </a:p>
          <a:p>
            <a:pPr algn="just" marL="533128" indent="-266564" lvl="1">
              <a:lnSpc>
                <a:spcPts val="3457"/>
              </a:lnSpc>
              <a:buFont typeface="Arial"/>
              <a:buChar char="•"/>
            </a:pPr>
            <a:r>
              <a:rPr lang="en-US" sz="2469">
                <a:solidFill>
                  <a:srgbClr val="000000"/>
                </a:solidFill>
                <a:latin typeface="Montserrat"/>
              </a:rPr>
              <a:t>This forward-looking approach incorporates emerging technologies, and as the "WeCare" project progresses, continuous updates will be implemented to keep the online hospital logistics system adaptive, efficient, and aligned with the evolving needs of healthcare delivery.</a:t>
            </a:r>
          </a:p>
          <a:p>
            <a:pPr algn="just">
              <a:lnSpc>
                <a:spcPts val="3457"/>
              </a:lnSpc>
              <a:spcBef>
                <a:spcPct val="0"/>
              </a:spcBef>
            </a:pPr>
          </a:p>
        </p:txBody>
      </p:sp>
      <p:sp>
        <p:nvSpPr>
          <p:cNvPr name="Freeform 8" id="8"/>
          <p:cNvSpPr/>
          <p:nvPr/>
        </p:nvSpPr>
        <p:spPr>
          <a:xfrm flipH="false" flipV="false" rot="0">
            <a:off x="-1180848" y="-1103003"/>
            <a:ext cx="2630125" cy="3974090"/>
          </a:xfrm>
          <a:custGeom>
            <a:avLst/>
            <a:gdLst/>
            <a:ahLst/>
            <a:cxnLst/>
            <a:rect r="r" b="b" t="t" l="l"/>
            <a:pathLst>
              <a:path h="3974090" w="2630125">
                <a:moveTo>
                  <a:pt x="0" y="0"/>
                </a:moveTo>
                <a:lnTo>
                  <a:pt x="2630125" y="0"/>
                </a:lnTo>
                <a:lnTo>
                  <a:pt x="2630125" y="3974090"/>
                </a:lnTo>
                <a:lnTo>
                  <a:pt x="0" y="3974090"/>
                </a:lnTo>
                <a:lnTo>
                  <a:pt x="0" y="0"/>
                </a:lnTo>
                <a:close/>
              </a:path>
            </a:pathLst>
          </a:custGeom>
          <a:blipFill>
            <a:blip r:embed="rId4">
              <a:alphaModFix amt="43999"/>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true" rot="1704061">
            <a:off x="15077539" y="6194790"/>
            <a:ext cx="4363571" cy="6593308"/>
          </a:xfrm>
          <a:custGeom>
            <a:avLst/>
            <a:gdLst/>
            <a:ahLst/>
            <a:cxnLst/>
            <a:rect r="r" b="b" t="t" l="l"/>
            <a:pathLst>
              <a:path h="6593308" w="4363571">
                <a:moveTo>
                  <a:pt x="4363571" y="6593307"/>
                </a:moveTo>
                <a:lnTo>
                  <a:pt x="0" y="6593307"/>
                </a:lnTo>
                <a:lnTo>
                  <a:pt x="0" y="0"/>
                </a:lnTo>
                <a:lnTo>
                  <a:pt x="4363571" y="0"/>
                </a:lnTo>
                <a:lnTo>
                  <a:pt x="4363571" y="6593307"/>
                </a:lnTo>
                <a:close/>
              </a:path>
            </a:pathLst>
          </a:custGeom>
          <a:blipFill>
            <a:blip r:embed="rId4">
              <a:alphaModFix amt="43999"/>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2973818" y="-6635355"/>
            <a:ext cx="28212405" cy="8874084"/>
          </a:xfrm>
          <a:custGeom>
            <a:avLst/>
            <a:gdLst/>
            <a:ahLst/>
            <a:cxnLst/>
            <a:rect r="r" b="b" t="t" l="l"/>
            <a:pathLst>
              <a:path h="8874084" w="28212405">
                <a:moveTo>
                  <a:pt x="0" y="0"/>
                </a:moveTo>
                <a:lnTo>
                  <a:pt x="28212405" y="0"/>
                </a:lnTo>
                <a:lnTo>
                  <a:pt x="28212405" y="8874083"/>
                </a:lnTo>
                <a:lnTo>
                  <a:pt x="0" y="887408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253093" y="2156234"/>
          <a:ext cx="15112093" cy="8130766"/>
        </p:xfrm>
        <a:graphic>
          <a:graphicData uri="http://schemas.openxmlformats.org/drawingml/2006/table">
            <a:tbl>
              <a:tblPr/>
              <a:tblGrid>
                <a:gridCol w="3326433"/>
                <a:gridCol w="3326433"/>
                <a:gridCol w="8459227"/>
              </a:tblGrid>
              <a:tr h="822039">
                <a:tc>
                  <a:txBody>
                    <a:bodyPr anchor="t" rtlCol="false"/>
                    <a:lstStyle/>
                    <a:p>
                      <a:pPr algn="l">
                        <a:lnSpc>
                          <a:spcPts val="2799"/>
                        </a:lnSpc>
                        <a:defRPr/>
                      </a:pPr>
                      <a:r>
                        <a:rPr lang="en-US" sz="1999">
                          <a:solidFill>
                            <a:srgbClr val="000000"/>
                          </a:solidFill>
                          <a:latin typeface="Cocomat Pro"/>
                        </a:rPr>
                        <a:t>Requirement ID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Cocomat Pro"/>
                        </a:rPr>
                        <a:t>Requirement Name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Cocomat Pro"/>
                        </a:rPr>
                        <a:t>Description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529375">
                <a:tc>
                  <a:txBody>
                    <a:bodyPr anchor="t" rtlCol="false"/>
                    <a:lstStyle/>
                    <a:p>
                      <a:pPr algn="l">
                        <a:lnSpc>
                          <a:spcPts val="2799"/>
                        </a:lnSpc>
                        <a:defRPr/>
                      </a:pPr>
                      <a:r>
                        <a:rPr lang="en-US" sz="1999">
                          <a:solidFill>
                            <a:srgbClr val="000000"/>
                          </a:solidFill>
                          <a:latin typeface="Cocomat Pro"/>
                        </a:rPr>
                        <a:t>FR1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Cocomat Pro"/>
                        </a:rPr>
                        <a:t>Dashboard Display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Cocomat Pro"/>
                        </a:rPr>
                        <a:t>The system should provide a comprehensive dashboard displaying all details and updates related to medical equipment and ambulances.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406824">
                <a:tc>
                  <a:txBody>
                    <a:bodyPr anchor="t" rtlCol="false"/>
                    <a:lstStyle/>
                    <a:p>
                      <a:pPr algn="l">
                        <a:lnSpc>
                          <a:spcPts val="2799"/>
                        </a:lnSpc>
                        <a:defRPr/>
                      </a:pPr>
                      <a:r>
                        <a:rPr lang="en-US" sz="1999">
                          <a:solidFill>
                            <a:srgbClr val="000000"/>
                          </a:solidFill>
                          <a:latin typeface="Cocomat Pro"/>
                        </a:rPr>
                        <a:t>FR2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Cocomat Pro"/>
                        </a:rPr>
                        <a:t>Hospital Info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Cocomat Pro"/>
                        </a:rPr>
                        <a:t>Information about hospital partners should be available, including details about the hospitals utilizing the services.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718836">
                <a:tc>
                  <a:txBody>
                    <a:bodyPr anchor="t" rtlCol="false"/>
                    <a:lstStyle/>
                    <a:p>
                      <a:pPr algn="l">
                        <a:lnSpc>
                          <a:spcPts val="2799"/>
                        </a:lnSpc>
                        <a:defRPr/>
                      </a:pPr>
                      <a:r>
                        <a:rPr lang="en-US" sz="1999">
                          <a:solidFill>
                            <a:srgbClr val="000000"/>
                          </a:solidFill>
                          <a:latin typeface="Cocomat Pro"/>
                        </a:rPr>
                        <a:t>FR3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Cocomat Pro"/>
                        </a:rPr>
                        <a:t>Detailed Analysis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Cocomat Pro"/>
                        </a:rPr>
                        <a:t>The system should generate detailed reports on medical instruments and ambulance stocks, feedback, etc., represented through various charts for easy analysis.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326846">
                <a:tc>
                  <a:txBody>
                    <a:bodyPr anchor="t" rtlCol="false"/>
                    <a:lstStyle/>
                    <a:p>
                      <a:pPr algn="l">
                        <a:lnSpc>
                          <a:spcPts val="2799"/>
                        </a:lnSpc>
                        <a:defRPr/>
                      </a:pPr>
                      <a:r>
                        <a:rPr lang="en-US" sz="1999">
                          <a:solidFill>
                            <a:srgbClr val="000000"/>
                          </a:solidFill>
                          <a:latin typeface="Cocomat Pro"/>
                        </a:rPr>
                        <a:t>FR4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Cocomat Pro"/>
                        </a:rPr>
                        <a:t>Rating System</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Cocomat Pro"/>
                        </a:rPr>
                        <a:t>Users should be able to provide feedback by rating the services. The system should support a rating system for user evaluations.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326846">
                <a:tc>
                  <a:txBody>
                    <a:bodyPr anchor="t" rtlCol="false"/>
                    <a:lstStyle/>
                    <a:p>
                      <a:pPr algn="l">
                        <a:lnSpc>
                          <a:spcPts val="2799"/>
                        </a:lnSpc>
                        <a:defRPr/>
                      </a:pPr>
                      <a:r>
                        <a:rPr lang="en-US" sz="1999">
                          <a:solidFill>
                            <a:srgbClr val="000000"/>
                          </a:solidFill>
                          <a:latin typeface="Cocomat Pro"/>
                        </a:rPr>
                        <a:t>FR5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Cocomat Pro"/>
                        </a:rPr>
                        <a:t>Security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Cocomat Pro"/>
                        </a:rPr>
                        <a:t>Strong security protocols should be implemented to protect user data and prevent unauthorized access to sensitive information.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502350" y="-155642"/>
            <a:ext cx="14916747" cy="1184342"/>
          </a:xfrm>
          <a:prstGeom prst="rect">
            <a:avLst/>
          </a:prstGeom>
        </p:spPr>
        <p:txBody>
          <a:bodyPr anchor="t" rtlCol="false" tIns="0" lIns="0" bIns="0" rIns="0">
            <a:spAutoFit/>
          </a:bodyPr>
          <a:lstStyle/>
          <a:p>
            <a:pPr algn="ctr" marL="0" indent="0" lvl="0">
              <a:lnSpc>
                <a:spcPts val="9796"/>
              </a:lnSpc>
              <a:spcBef>
                <a:spcPct val="0"/>
              </a:spcBef>
            </a:pPr>
            <a:r>
              <a:rPr lang="en-US" sz="6997">
                <a:solidFill>
                  <a:srgbClr val="05066D"/>
                </a:solidFill>
                <a:latin typeface="Comic Sans Bold"/>
              </a:rPr>
              <a:t>Functional Requirements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2402318" y="-7435455"/>
            <a:ext cx="28212405" cy="8874084"/>
          </a:xfrm>
          <a:custGeom>
            <a:avLst/>
            <a:gdLst/>
            <a:ahLst/>
            <a:cxnLst/>
            <a:rect r="r" b="b" t="t" l="l"/>
            <a:pathLst>
              <a:path h="8874084" w="28212405">
                <a:moveTo>
                  <a:pt x="0" y="0"/>
                </a:moveTo>
                <a:lnTo>
                  <a:pt x="28212405" y="0"/>
                </a:lnTo>
                <a:lnTo>
                  <a:pt x="28212405" y="8874083"/>
                </a:lnTo>
                <a:lnTo>
                  <a:pt x="0" y="887408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049363" y="5863467"/>
            <a:ext cx="3727319" cy="4221176"/>
          </a:xfrm>
          <a:custGeom>
            <a:avLst/>
            <a:gdLst/>
            <a:ahLst/>
            <a:cxnLst/>
            <a:rect r="r" b="b" t="t" l="l"/>
            <a:pathLst>
              <a:path h="4221176" w="3727319">
                <a:moveTo>
                  <a:pt x="3727319" y="0"/>
                </a:moveTo>
                <a:lnTo>
                  <a:pt x="0" y="0"/>
                </a:lnTo>
                <a:lnTo>
                  <a:pt x="0" y="4221176"/>
                </a:lnTo>
                <a:lnTo>
                  <a:pt x="3727319" y="4221176"/>
                </a:lnTo>
                <a:lnTo>
                  <a:pt x="372731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4" id="4"/>
          <p:cNvGraphicFramePr>
            <a:graphicFrameLocks noGrp="true"/>
          </p:cNvGraphicFramePr>
          <p:nvPr/>
        </p:nvGraphicFramePr>
        <p:xfrm>
          <a:off x="1253218" y="1181100"/>
          <a:ext cx="12193361" cy="800100"/>
        </p:xfrm>
        <a:graphic>
          <a:graphicData uri="http://schemas.openxmlformats.org/drawingml/2006/table">
            <a:tbl>
              <a:tblPr/>
              <a:tblGrid>
                <a:gridCol w="2407302"/>
                <a:gridCol w="2653771"/>
                <a:gridCol w="7132287"/>
              </a:tblGrid>
              <a:tr h="672564">
                <a:tc>
                  <a:txBody>
                    <a:bodyPr anchor="t" rtlCol="false"/>
                    <a:lstStyle/>
                    <a:p>
                      <a:pPr algn="l">
                        <a:lnSpc>
                          <a:spcPts val="2519"/>
                        </a:lnSpc>
                        <a:defRPr/>
                      </a:pPr>
                      <a:r>
                        <a:rPr lang="en-US" sz="1799">
                          <a:solidFill>
                            <a:srgbClr val="000000"/>
                          </a:solidFill>
                          <a:latin typeface="Cocomat Pro"/>
                        </a:rPr>
                        <a:t>Requirement ID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Cocomat Pro"/>
                        </a:rPr>
                        <a:t>Requirement Name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Cocomat Pro"/>
                        </a:rPr>
                        <a:t>Description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graphicFrame>
        <p:nvGraphicFramePr>
          <p:cNvPr name="Table 5" id="5"/>
          <p:cNvGraphicFramePr>
            <a:graphicFrameLocks noGrp="true"/>
          </p:cNvGraphicFramePr>
          <p:nvPr/>
        </p:nvGraphicFramePr>
        <p:xfrm>
          <a:off x="1253218" y="1981200"/>
          <a:ext cx="12193361" cy="8305800"/>
        </p:xfrm>
        <a:graphic>
          <a:graphicData uri="http://schemas.openxmlformats.org/drawingml/2006/table">
            <a:tbl>
              <a:tblPr/>
              <a:tblGrid>
                <a:gridCol w="2434580"/>
                <a:gridCol w="2626493"/>
                <a:gridCol w="7132287"/>
              </a:tblGrid>
              <a:tr h="1586609">
                <a:tc>
                  <a:txBody>
                    <a:bodyPr anchor="t" rtlCol="false"/>
                    <a:lstStyle/>
                    <a:p>
                      <a:pPr algn="l">
                        <a:lnSpc>
                          <a:spcPts val="2939"/>
                        </a:lnSpc>
                        <a:defRPr/>
                      </a:pPr>
                      <a:r>
                        <a:rPr lang="en-US" sz="2099">
                          <a:solidFill>
                            <a:srgbClr val="000000"/>
                          </a:solidFill>
                          <a:latin typeface="Cocomat Pro"/>
                        </a:rPr>
                        <a:t>FR6</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Cocomat Pro"/>
                        </a:rPr>
                        <a:t>Notifications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Cocomat Pro"/>
                        </a:rPr>
                        <a:t>The system should send out notifications whenever a service, such as an ambulance booking, is made, ensuring timely communication.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586609">
                <a:tc>
                  <a:txBody>
                    <a:bodyPr anchor="t" rtlCol="false"/>
                    <a:lstStyle/>
                    <a:p>
                      <a:pPr algn="l">
                        <a:lnSpc>
                          <a:spcPts val="2939"/>
                        </a:lnSpc>
                        <a:defRPr/>
                      </a:pPr>
                      <a:r>
                        <a:rPr lang="en-US" sz="2099">
                          <a:solidFill>
                            <a:srgbClr val="000000"/>
                          </a:solidFill>
                          <a:latin typeface="Cocomat Pro"/>
                        </a:rPr>
                        <a:t>FR7</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Cocomat Pro"/>
                        </a:rPr>
                        <a:t>User Registration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Cocomat Pro"/>
                        </a:rPr>
                        <a:t>Hospital staff and other users should be able to register and log in to the system, allowing them to access relevant functionalities.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586609">
                <a:tc>
                  <a:txBody>
                    <a:bodyPr anchor="t" rtlCol="false"/>
                    <a:lstStyle/>
                    <a:p>
                      <a:pPr algn="l">
                        <a:lnSpc>
                          <a:spcPts val="2939"/>
                        </a:lnSpc>
                        <a:defRPr/>
                      </a:pPr>
                      <a:r>
                        <a:rPr lang="en-US" sz="2099">
                          <a:solidFill>
                            <a:srgbClr val="000000"/>
                          </a:solidFill>
                          <a:latin typeface="Cocomat Pro"/>
                        </a:rPr>
                        <a:t>FR8</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Cocomat Pro"/>
                        </a:rPr>
                        <a:t>Emergency Transport Management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Cocomat Pro"/>
                        </a:rPr>
                        <a:t>Hospitals should have the ability to book ambulance transportation services efficiently through the system.</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586609">
                <a:tc>
                  <a:txBody>
                    <a:bodyPr anchor="t" rtlCol="false"/>
                    <a:lstStyle/>
                    <a:p>
                      <a:pPr algn="l">
                        <a:lnSpc>
                          <a:spcPts val="2939"/>
                        </a:lnSpc>
                        <a:defRPr/>
                      </a:pPr>
                      <a:r>
                        <a:rPr lang="en-US" sz="2099">
                          <a:solidFill>
                            <a:srgbClr val="000000"/>
                          </a:solidFill>
                          <a:latin typeface="Cocomat Pro"/>
                        </a:rPr>
                        <a:t>FR9</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Cocomat Pro"/>
                        </a:rPr>
                        <a:t>Hospital Instrument Management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Cocomat Pro"/>
                        </a:rPr>
                        <a:t>Hospitals should be able to order hygienic medical instruments through the system, streamlining the management of medical equipment.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959366">
                <a:tc>
                  <a:txBody>
                    <a:bodyPr anchor="t" rtlCol="false"/>
                    <a:lstStyle/>
                    <a:p>
                      <a:pPr algn="l">
                        <a:lnSpc>
                          <a:spcPts val="2939"/>
                        </a:lnSpc>
                        <a:defRPr/>
                      </a:pPr>
                      <a:r>
                        <a:rPr lang="en-US" sz="2099">
                          <a:solidFill>
                            <a:srgbClr val="000000"/>
                          </a:solidFill>
                          <a:latin typeface="Cocomat Pro"/>
                        </a:rPr>
                        <a:t>C_FR10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Cocomat Pro"/>
                        </a:rPr>
                        <a:t>Admin Operations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Cocomat Pro"/>
                        </a:rPr>
                        <a:t>Admin functionalities should include managing all details, as well as performing operations such as editing, adding, approving, and overseeing the system</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242892" y="-165167"/>
            <a:ext cx="14916747" cy="1184342"/>
          </a:xfrm>
          <a:prstGeom prst="rect">
            <a:avLst/>
          </a:prstGeom>
        </p:spPr>
        <p:txBody>
          <a:bodyPr anchor="t" rtlCol="false" tIns="0" lIns="0" bIns="0" rIns="0">
            <a:spAutoFit/>
          </a:bodyPr>
          <a:lstStyle/>
          <a:p>
            <a:pPr algn="ctr" marL="0" indent="0" lvl="0">
              <a:lnSpc>
                <a:spcPts val="9796"/>
              </a:lnSpc>
              <a:spcBef>
                <a:spcPct val="0"/>
              </a:spcBef>
            </a:pPr>
            <a:r>
              <a:rPr lang="en-US" sz="6997">
                <a:solidFill>
                  <a:srgbClr val="05066D"/>
                </a:solidFill>
                <a:latin typeface="Comic Sans Bold"/>
              </a:rPr>
              <a:t>Functional Requirements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0C5FF"/>
        </a:solidFill>
      </p:bgPr>
    </p:bg>
    <p:spTree>
      <p:nvGrpSpPr>
        <p:cNvPr id="1" name=""/>
        <p:cNvGrpSpPr/>
        <p:nvPr/>
      </p:nvGrpSpPr>
      <p:grpSpPr>
        <a:xfrm>
          <a:off x="0" y="0"/>
          <a:ext cx="0" cy="0"/>
          <a:chOff x="0" y="0"/>
          <a:chExt cx="0" cy="0"/>
        </a:xfrm>
      </p:grpSpPr>
      <p:sp>
        <p:nvSpPr>
          <p:cNvPr name="Freeform 2" id="2"/>
          <p:cNvSpPr/>
          <p:nvPr/>
        </p:nvSpPr>
        <p:spPr>
          <a:xfrm flipH="false" flipV="false" rot="-3634062">
            <a:off x="21644529" y="-5615746"/>
            <a:ext cx="10793046" cy="15539726"/>
          </a:xfrm>
          <a:custGeom>
            <a:avLst/>
            <a:gdLst/>
            <a:ahLst/>
            <a:cxnLst/>
            <a:rect r="r" b="b" t="t" l="l"/>
            <a:pathLst>
              <a:path h="15539726" w="10793046">
                <a:moveTo>
                  <a:pt x="0" y="0"/>
                </a:moveTo>
                <a:lnTo>
                  <a:pt x="10793046" y="0"/>
                </a:lnTo>
                <a:lnTo>
                  <a:pt x="10793046" y="15539726"/>
                </a:lnTo>
                <a:lnTo>
                  <a:pt x="0" y="15539726"/>
                </a:lnTo>
                <a:lnTo>
                  <a:pt x="0"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05516" y="-2647963"/>
            <a:ext cx="16218559" cy="6663125"/>
          </a:xfrm>
          <a:custGeom>
            <a:avLst/>
            <a:gdLst/>
            <a:ahLst/>
            <a:cxnLst/>
            <a:rect r="r" b="b" t="t" l="l"/>
            <a:pathLst>
              <a:path h="6663125" w="16218559">
                <a:moveTo>
                  <a:pt x="0" y="0"/>
                </a:moveTo>
                <a:lnTo>
                  <a:pt x="16218559" y="0"/>
                </a:lnTo>
                <a:lnTo>
                  <a:pt x="16218559" y="6663124"/>
                </a:lnTo>
                <a:lnTo>
                  <a:pt x="0" y="6663124"/>
                </a:lnTo>
                <a:lnTo>
                  <a:pt x="0" y="0"/>
                </a:lnTo>
                <a:close/>
              </a:path>
            </a:pathLst>
          </a:custGeom>
          <a:blipFill>
            <a:blip r:embed="rId4">
              <a:alphaModFix amt="43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254138" y="3672666"/>
            <a:ext cx="2885988" cy="6614334"/>
          </a:xfrm>
          <a:custGeom>
            <a:avLst/>
            <a:gdLst/>
            <a:ahLst/>
            <a:cxnLst/>
            <a:rect r="r" b="b" t="t" l="l"/>
            <a:pathLst>
              <a:path h="6614334" w="2885988">
                <a:moveTo>
                  <a:pt x="0" y="0"/>
                </a:moveTo>
                <a:lnTo>
                  <a:pt x="2885989" y="0"/>
                </a:lnTo>
                <a:lnTo>
                  <a:pt x="2885989" y="6614334"/>
                </a:lnTo>
                <a:lnTo>
                  <a:pt x="0" y="66143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574011">
            <a:off x="14175511" y="-5903741"/>
            <a:ext cx="5318158" cy="7256156"/>
          </a:xfrm>
          <a:custGeom>
            <a:avLst/>
            <a:gdLst/>
            <a:ahLst/>
            <a:cxnLst/>
            <a:rect r="r" b="b" t="t" l="l"/>
            <a:pathLst>
              <a:path h="7256156" w="5318158">
                <a:moveTo>
                  <a:pt x="0" y="0"/>
                </a:moveTo>
                <a:lnTo>
                  <a:pt x="5318157" y="0"/>
                </a:lnTo>
                <a:lnTo>
                  <a:pt x="5318157" y="7256155"/>
                </a:lnTo>
                <a:lnTo>
                  <a:pt x="0" y="72561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6" id="6"/>
          <p:cNvGraphicFramePr>
            <a:graphicFrameLocks noGrp="true"/>
          </p:cNvGraphicFramePr>
          <p:nvPr/>
        </p:nvGraphicFramePr>
        <p:xfrm>
          <a:off x="723669" y="1547777"/>
          <a:ext cx="12356646" cy="8597362"/>
        </p:xfrm>
        <a:graphic>
          <a:graphicData uri="http://schemas.openxmlformats.org/drawingml/2006/table">
            <a:tbl>
              <a:tblPr/>
              <a:tblGrid>
                <a:gridCol w="2435805"/>
                <a:gridCol w="2435805"/>
                <a:gridCol w="7485036"/>
              </a:tblGrid>
              <a:tr h="676644">
                <a:tc>
                  <a:txBody>
                    <a:bodyPr anchor="t" rtlCol="false"/>
                    <a:lstStyle/>
                    <a:p>
                      <a:pPr algn="l">
                        <a:lnSpc>
                          <a:spcPts val="2379"/>
                        </a:lnSpc>
                        <a:defRPr/>
                      </a:pPr>
                      <a:r>
                        <a:rPr lang="en-US" sz="1699">
                          <a:solidFill>
                            <a:srgbClr val="000000"/>
                          </a:solidFill>
                          <a:latin typeface="Cocomat Pro"/>
                        </a:rPr>
                        <a:t>Requirement ID</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Cocomat Pro"/>
                        </a:rPr>
                        <a:t>Requirement Name</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Cocomat Pro"/>
                        </a:rPr>
                        <a:t>Description</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85114">
                <a:tc>
                  <a:txBody>
                    <a:bodyPr anchor="t" rtlCol="false"/>
                    <a:lstStyle/>
                    <a:p>
                      <a:pPr algn="l">
                        <a:lnSpc>
                          <a:spcPts val="2379"/>
                        </a:lnSpc>
                        <a:defRPr/>
                      </a:pPr>
                      <a:r>
                        <a:rPr lang="en-US" sz="1699">
                          <a:solidFill>
                            <a:srgbClr val="000000"/>
                          </a:solidFill>
                          <a:latin typeface="Cocomat Pro"/>
                        </a:rPr>
                        <a:t>Security</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Cocomat Pro"/>
                        </a:rPr>
                        <a:t>Data Security</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Cocomat Pro"/>
                        </a:rPr>
                        <a:t>Ensure the security of sensitive data, especially patient information and financial transactions.</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85114">
                <a:tc>
                  <a:txBody>
                    <a:bodyPr anchor="t" rtlCol="false"/>
                    <a:lstStyle/>
                    <a:p>
                      <a:pPr algn="l">
                        <a:lnSpc>
                          <a:spcPts val="2379"/>
                        </a:lnSpc>
                        <a:defRPr/>
                      </a:pP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Cocomat Pro"/>
                        </a:rPr>
                        <a:t>Access Control</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Cocomat Pro"/>
                        </a:rPr>
                        <a:t>Implement strong access control mechanisms to protect system integrity.</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85114">
                <a:tc>
                  <a:txBody>
                    <a:bodyPr anchor="t" rtlCol="false"/>
                    <a:lstStyle/>
                    <a:p>
                      <a:pPr algn="l">
                        <a:lnSpc>
                          <a:spcPts val="2379"/>
                        </a:lnSpc>
                        <a:defRPr/>
                      </a:pPr>
                      <a:r>
                        <a:rPr lang="en-US" sz="1699">
                          <a:solidFill>
                            <a:srgbClr val="000000"/>
                          </a:solidFill>
                          <a:latin typeface="Cocomat Pro"/>
                        </a:rPr>
                        <a:t>Performance</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Cocomat Pro"/>
                        </a:rPr>
                        <a:t>Real-time Responsiveness</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Cocomat Pro"/>
                        </a:rPr>
                        <a:t>The system should respond in real-time to ensure efficient logistics handling.</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24917">
                <a:tc>
                  <a:txBody>
                    <a:bodyPr anchor="t" rtlCol="false"/>
                    <a:lstStyle/>
                    <a:p>
                      <a:pPr algn="l">
                        <a:lnSpc>
                          <a:spcPts val="2379"/>
                        </a:lnSpc>
                        <a:defRPr/>
                      </a:pP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Cocomat Pro"/>
                        </a:rPr>
                        <a:t>Scalability</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Cocomat Pro"/>
                        </a:rPr>
                        <a:t>It should be scalable to accommodate increasing data and user loads.</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85114">
                <a:tc>
                  <a:txBody>
                    <a:bodyPr anchor="t" rtlCol="false"/>
                    <a:lstStyle/>
                    <a:p>
                      <a:pPr algn="l">
                        <a:lnSpc>
                          <a:spcPts val="2379"/>
                        </a:lnSpc>
                        <a:defRPr/>
                      </a:pPr>
                      <a:r>
                        <a:rPr lang="en-US" sz="1699">
                          <a:solidFill>
                            <a:srgbClr val="000000"/>
                          </a:solidFill>
                          <a:latin typeface="Cocomat Pro"/>
                        </a:rPr>
                        <a:t>Usability</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Cocomat Pro"/>
                        </a:rPr>
                        <a:t>User-Friendly Interface</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Cocomat Pro"/>
                        </a:rPr>
                        <a:t>The user interface should be intuitive and user-friendly for all user types.</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85114">
                <a:tc>
                  <a:txBody>
                    <a:bodyPr anchor="t" rtlCol="false"/>
                    <a:lstStyle/>
                    <a:p>
                      <a:pPr algn="l">
                        <a:lnSpc>
                          <a:spcPts val="2379"/>
                        </a:lnSpc>
                        <a:defRPr/>
                      </a:pP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Cocomat Pro"/>
                        </a:rPr>
                        <a:t>Training Requirements</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Cocomat Pro"/>
                        </a:rPr>
                        <a:t>Minimize training requirements for users to effectively use the system.</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85114">
                <a:tc>
                  <a:txBody>
                    <a:bodyPr anchor="t" rtlCol="false"/>
                    <a:lstStyle/>
                    <a:p>
                      <a:pPr algn="l">
                        <a:lnSpc>
                          <a:spcPts val="2379"/>
                        </a:lnSpc>
                        <a:defRPr/>
                      </a:pPr>
                      <a:r>
                        <a:rPr lang="en-US" sz="1699">
                          <a:solidFill>
                            <a:srgbClr val="000000"/>
                          </a:solidFill>
                          <a:latin typeface="Cocomat Pro"/>
                        </a:rPr>
                        <a:t>Reliability</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Cocomat Pro"/>
                        </a:rPr>
                        <a:t>System Uptime</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Cocomat Pro"/>
                        </a:rPr>
                        <a:t>Ensure high system availability to minimize disruptions in hospital logistics operations.</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85114">
                <a:tc>
                  <a:txBody>
                    <a:bodyPr anchor="t" rtlCol="false"/>
                    <a:lstStyle/>
                    <a:p>
                      <a:pPr algn="l">
                        <a:lnSpc>
                          <a:spcPts val="2379"/>
                        </a:lnSpc>
                        <a:defRPr/>
                      </a:pPr>
                      <a:r>
                        <a:rPr lang="en-US" sz="1699">
                          <a:solidFill>
                            <a:srgbClr val="000000"/>
                          </a:solidFill>
                          <a:latin typeface="Cocomat Pro"/>
                        </a:rPr>
                        <a:t>Integration</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Cocomat Pro"/>
                        </a:rPr>
                        <a:t>Third-party Integration</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Cocomat Pro"/>
                        </a:rPr>
                        <a:t>Support integration with external systems, such as accounting software.</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556382" y="222290"/>
            <a:ext cx="14916747" cy="1184342"/>
          </a:xfrm>
          <a:prstGeom prst="rect">
            <a:avLst/>
          </a:prstGeom>
        </p:spPr>
        <p:txBody>
          <a:bodyPr anchor="t" rtlCol="false" tIns="0" lIns="0" bIns="0" rIns="0">
            <a:spAutoFit/>
          </a:bodyPr>
          <a:lstStyle/>
          <a:p>
            <a:pPr algn="ctr" marL="0" indent="0" lvl="0">
              <a:lnSpc>
                <a:spcPts val="9796"/>
              </a:lnSpc>
              <a:spcBef>
                <a:spcPct val="0"/>
              </a:spcBef>
            </a:pPr>
            <a:r>
              <a:rPr lang="en-US" sz="6997">
                <a:solidFill>
                  <a:srgbClr val="05066D"/>
                </a:solidFill>
                <a:latin typeface="Comic Sans Bold"/>
              </a:rPr>
              <a:t>Non Functional Requirements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0C5FF"/>
        </a:solidFill>
      </p:bgPr>
    </p:bg>
    <p:spTree>
      <p:nvGrpSpPr>
        <p:cNvPr id="1" name=""/>
        <p:cNvGrpSpPr/>
        <p:nvPr/>
      </p:nvGrpSpPr>
      <p:grpSpPr>
        <a:xfrm>
          <a:off x="0" y="0"/>
          <a:ext cx="0" cy="0"/>
          <a:chOff x="0" y="0"/>
          <a:chExt cx="0" cy="0"/>
        </a:xfrm>
      </p:grpSpPr>
      <p:sp>
        <p:nvSpPr>
          <p:cNvPr name="Freeform 2" id="2"/>
          <p:cNvSpPr/>
          <p:nvPr/>
        </p:nvSpPr>
        <p:spPr>
          <a:xfrm flipH="true" flipV="true" rot="1704061">
            <a:off x="15620574" y="5487514"/>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757864" y="47386"/>
            <a:ext cx="10772273" cy="10192227"/>
          </a:xfrm>
          <a:custGeom>
            <a:avLst/>
            <a:gdLst/>
            <a:ahLst/>
            <a:cxnLst/>
            <a:rect r="r" b="b" t="t" l="l"/>
            <a:pathLst>
              <a:path h="10192227" w="10772273">
                <a:moveTo>
                  <a:pt x="0" y="0"/>
                </a:moveTo>
                <a:lnTo>
                  <a:pt x="10772272" y="0"/>
                </a:lnTo>
                <a:lnTo>
                  <a:pt x="10772272" y="10192228"/>
                </a:lnTo>
                <a:lnTo>
                  <a:pt x="0" y="10192228"/>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DAF6Y3B-zxY</dc:identifier>
  <dcterms:modified xsi:type="dcterms:W3CDTF">2011-08-01T06:04:30Z</dcterms:modified>
  <cp:revision>1</cp:revision>
  <dc:title>WeCare</dc:title>
</cp:coreProperties>
</file>